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300" r:id="rId5"/>
    <p:sldId id="266" r:id="rId6"/>
    <p:sldId id="329" r:id="rId7"/>
    <p:sldId id="317" r:id="rId8"/>
    <p:sldId id="310" r:id="rId9"/>
    <p:sldId id="311" r:id="rId10"/>
    <p:sldId id="330" r:id="rId11"/>
    <p:sldId id="355" r:id="rId12"/>
    <p:sldId id="313" r:id="rId13"/>
    <p:sldId id="331" r:id="rId14"/>
    <p:sldId id="316" r:id="rId15"/>
    <p:sldId id="304" r:id="rId16"/>
    <p:sldId id="340" r:id="rId17"/>
    <p:sldId id="342" r:id="rId18"/>
    <p:sldId id="341" r:id="rId19"/>
    <p:sldId id="343" r:id="rId20"/>
    <p:sldId id="318" r:id="rId21"/>
    <p:sldId id="319" r:id="rId22"/>
    <p:sldId id="320" r:id="rId23"/>
    <p:sldId id="346" r:id="rId24"/>
    <p:sldId id="345" r:id="rId25"/>
    <p:sldId id="347" r:id="rId26"/>
    <p:sldId id="344" r:id="rId27"/>
    <p:sldId id="348" r:id="rId28"/>
    <p:sldId id="321" r:id="rId29"/>
    <p:sldId id="322" r:id="rId30"/>
    <p:sldId id="325" r:id="rId31"/>
    <p:sldId id="326" r:id="rId32"/>
    <p:sldId id="267" r:id="rId33"/>
    <p:sldId id="333" r:id="rId34"/>
    <p:sldId id="350" r:id="rId35"/>
    <p:sldId id="290" r:id="rId36"/>
    <p:sldId id="334" r:id="rId37"/>
    <p:sldId id="352" r:id="rId38"/>
    <p:sldId id="291" r:id="rId39"/>
    <p:sldId id="335" r:id="rId40"/>
    <p:sldId id="351" r:id="rId41"/>
    <p:sldId id="288" r:id="rId42"/>
    <p:sldId id="336" r:id="rId43"/>
    <p:sldId id="353" r:id="rId44"/>
    <p:sldId id="295" r:id="rId45"/>
    <p:sldId id="337" r:id="rId46"/>
    <p:sldId id="354" r:id="rId47"/>
    <p:sldId id="328" r:id="rId48"/>
    <p:sldId id="314" r:id="rId49"/>
    <p:sldId id="299" r:id="rId50"/>
    <p:sldId id="297" r:id="rId5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9B6472-7BD2-773E-9940-5B7B3BC11B8B}" name="Bernadette Booij" initials="BB" userId="S::b.Booij@amnesty.nl::b0543e80-3d09-47c7-b4a3-ec5803071892" providerId="AD"/>
  <p188:author id="{5A5AF977-4F86-C320-3CA6-CBD44AA002B2}" name="Klaske Schram" initials="KS" userId="S::K.Schram@amnesty.nl::0f6027d9-45ea-4203-94f1-2552e492fb93" providerId="AD"/>
  <p188:author id="{E069088C-6DE6-9864-8879-A66B617607B0}" name="Ilja Bastiaansen" initials="IB" userId="S::i.bastiaansen@amnesty.nl::436eb38c-eb5b-4ac9-a25a-2c720639923b" providerId="AD"/>
  <p188:author id="{9622FEA9-DFB9-52E8-2E88-2EC9D56ED25E}" name="Gemma Molenaar" initials="GM" userId="S::g.molenaar@amnesty.nl::1b817729-da00-46ab-85a3-44e586fec52a" providerId="AD"/>
  <p188:author id="{FC9EFCE0-40CD-8991-3CEE-B736BE7561E8}" name="Bernadette Booij" initials="BB" userId="S::b.booij@amnesty.nl::b0543e80-3d09-47c7-b4a3-ec5803071892" providerId="AD"/>
  <p188:author id="{577C46F5-7F09-7F3A-B1E0-037B2395F109}" name="Anabelle van den Brink" initials="Av" userId="S::a.vandenbrink@amnesty.nl::5d4a03fe-fb07-48bb-aae0-e756a764858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FFFCA"/>
    <a:srgbClr val="99CCFF"/>
    <a:srgbClr val="FEB9A3"/>
    <a:srgbClr val="FFFF66"/>
    <a:srgbClr val="EDB333"/>
    <a:srgbClr val="FF7C5D"/>
    <a:srgbClr val="FFFFBD"/>
    <a:srgbClr val="66FF66"/>
    <a:srgbClr val="E7A614"/>
    <a:srgbClr val="FF5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845" autoAdjust="0"/>
  </p:normalViewPr>
  <p:slideViewPr>
    <p:cSldViewPr snapToGrid="0">
      <p:cViewPr varScale="1">
        <p:scale>
          <a:sx n="45" d="100"/>
          <a:sy n="45" d="100"/>
        </p:scale>
        <p:origin x="14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ja Bastiaansen" userId="436eb38c-eb5b-4ac9-a25a-2c720639923b" providerId="ADAL" clId="{2F05D519-C755-456F-BBB3-164D56F62F39}"/>
    <pc:docChg chg="modSld">
      <pc:chgData name="Ilja Bastiaansen" userId="436eb38c-eb5b-4ac9-a25a-2c720639923b" providerId="ADAL" clId="{2F05D519-C755-456F-BBB3-164D56F62F39}" dt="2024-11-01T11:01:39.169" v="9" actId="20577"/>
      <pc:docMkLst>
        <pc:docMk/>
      </pc:docMkLst>
      <pc:sldChg chg="modNotesTx">
        <pc:chgData name="Ilja Bastiaansen" userId="436eb38c-eb5b-4ac9-a25a-2c720639923b" providerId="ADAL" clId="{2F05D519-C755-456F-BBB3-164D56F62F39}" dt="2024-11-01T11:01:39.169" v="9" actId="20577"/>
        <pc:sldMkLst>
          <pc:docMk/>
          <pc:sldMk cId="202047955" sldId="316"/>
        </pc:sldMkLst>
      </pc:sldChg>
      <pc:sldChg chg="modNotesTx">
        <pc:chgData name="Ilja Bastiaansen" userId="436eb38c-eb5b-4ac9-a25a-2c720639923b" providerId="ADAL" clId="{2F05D519-C755-456F-BBB3-164D56F62F39}" dt="2024-11-01T11:01:12.235" v="7" actId="790"/>
        <pc:sldMkLst>
          <pc:docMk/>
          <pc:sldMk cId="1532593500" sldId="333"/>
        </pc:sldMkLst>
      </pc:sldChg>
      <pc:sldChg chg="modNotesTx">
        <pc:chgData name="Ilja Bastiaansen" userId="436eb38c-eb5b-4ac9-a25a-2c720639923b" providerId="ADAL" clId="{2F05D519-C755-456F-BBB3-164D56F62F39}" dt="2024-11-01T10:59:50.199" v="2" actId="20577"/>
        <pc:sldMkLst>
          <pc:docMk/>
          <pc:sldMk cId="2798214203" sldId="33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3T08:59:15.709"/>
    </inkml:context>
    <inkml:brush xml:id="br0">
      <inkml:brushProperty name="width" value="0.035" units="cm"/>
      <inkml:brushProperty name="height" value="0.035" units="cm"/>
      <inkml:brushProperty name="color" value="#008C3A"/>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D8E75-4E14-074C-A860-3847C092A278}" type="datetimeFigureOut">
              <a:rPr lang="en-NL" smtClean="0"/>
              <a:t>01/11/2024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49558-F89B-B245-8D69-5C4D8BFEAC10}" type="slidenum">
              <a:rPr lang="en-NL" smtClean="0"/>
              <a:t>‹#›</a:t>
            </a:fld>
            <a:endParaRPr lang="en-NL"/>
          </a:p>
        </p:txBody>
      </p:sp>
    </p:spTree>
    <p:extLst>
      <p:ext uri="{BB962C8B-B14F-4D97-AF65-F5344CB8AC3E}">
        <p14:creationId xmlns:p14="http://schemas.microsoft.com/office/powerpoint/2010/main" val="51824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2</a:t>
            </a:fld>
            <a:endParaRPr lang="en-NL"/>
          </a:p>
        </p:txBody>
      </p:sp>
    </p:spTree>
    <p:extLst>
      <p:ext uri="{BB962C8B-B14F-4D97-AF65-F5344CB8AC3E}">
        <p14:creationId xmlns:p14="http://schemas.microsoft.com/office/powerpoint/2010/main" val="3731549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is het verhaal van </a:t>
            </a:r>
            <a:r>
              <a:rPr lang="nl-NL" dirty="0" err="1"/>
              <a:t>Kyung</a:t>
            </a:r>
            <a:r>
              <a:rPr lang="nl-NL" dirty="0"/>
              <a:t> </a:t>
            </a:r>
            <a:r>
              <a:rPr lang="nl-NL" dirty="0" err="1"/>
              <a:t>Seok</a:t>
            </a:r>
            <a:r>
              <a:rPr lang="nl-NL" dirty="0"/>
              <a:t> Park: </a:t>
            </a:r>
            <a:r>
              <a:rPr lang="nl-NL" sz="1200" dirty="0" err="1">
                <a:latin typeface="Amnesty Trade Gothic" panose="020B0503040303020004" pitchFamily="34" charset="0"/>
              </a:rPr>
              <a:t>Kyung</a:t>
            </a:r>
            <a:r>
              <a:rPr lang="nl-NL" sz="1200" dirty="0">
                <a:latin typeface="Amnesty Trade Gothic" panose="020B0503040303020004" pitchFamily="34" charset="0"/>
              </a:rPr>
              <a:t> </a:t>
            </a:r>
            <a:r>
              <a:rPr lang="nl-NL" sz="1200" dirty="0" err="1">
                <a:latin typeface="Amnesty Trade Gothic" panose="020B0503040303020004" pitchFamily="34" charset="0"/>
              </a:rPr>
              <a:t>Seok</a:t>
            </a:r>
            <a:r>
              <a:rPr lang="nl-NL" sz="1200" dirty="0">
                <a:latin typeface="Amnesty Trade Gothic" panose="020B0503040303020004" pitchFamily="34" charset="0"/>
              </a:rPr>
              <a:t> Park is een mensenrechtenactivist die opkomt voor de rechten van mensen met een beperking. Tijdens vreedzame protesten in het openbaar vervoer van Seoul vroeg </a:t>
            </a:r>
            <a:r>
              <a:rPr lang="nl-NL" sz="1200" dirty="0" err="1">
                <a:latin typeface="Amnesty Trade Gothic" panose="020B0503040303020004" pitchFamily="34" charset="0"/>
              </a:rPr>
              <a:t>Kyung</a:t>
            </a:r>
            <a:r>
              <a:rPr lang="nl-NL" sz="1200" dirty="0">
                <a:latin typeface="Amnesty Trade Gothic" panose="020B0503040303020004" pitchFamily="34" charset="0"/>
              </a:rPr>
              <a:t> </a:t>
            </a:r>
            <a:r>
              <a:rPr lang="nl-NL" sz="1200" dirty="0" err="1">
                <a:latin typeface="Amnesty Trade Gothic" panose="020B0503040303020004" pitchFamily="34" charset="0"/>
              </a:rPr>
              <a:t>Seok</a:t>
            </a:r>
            <a:r>
              <a:rPr lang="nl-NL" sz="1200" dirty="0">
                <a:latin typeface="Amnesty Trade Gothic" panose="020B0503040303020004" pitchFamily="34" charset="0"/>
              </a:rPr>
              <a:t> Park aandacht voor hoe moeilijk het is voor mensen met een beperking om met de trein of metro te reizen. </a:t>
            </a:r>
            <a:r>
              <a:rPr lang="nl-NL" sz="1200" dirty="0"/>
              <a:t>Hierdoor kunnen ze niet naar hun werk of school reizen, of zelfstandig wonen. De autoriteiten zijn niet blij met zijn acties. Ze verspreiden vervelende berichten over hem, de politie mishandelde hem en er zijn verschillende oneerlijke rechtszaken tegen hem aangespannen. Op dit moment lopen er twee rechtszaken tegen hem. </a:t>
            </a:r>
            <a:endParaRPr lang="nl-NL" sz="1200" dirty="0">
              <a:latin typeface="Amnesty Trade Gothic" panose="020B0503040303020004" pitchFamily="34" charset="0"/>
            </a:endParaRPr>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32</a:t>
            </a:fld>
            <a:endParaRPr lang="en-NL"/>
          </a:p>
        </p:txBody>
      </p:sp>
    </p:spTree>
    <p:extLst>
      <p:ext uri="{BB962C8B-B14F-4D97-AF65-F5344CB8AC3E}">
        <p14:creationId xmlns:p14="http://schemas.microsoft.com/office/powerpoint/2010/main" val="1755988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Kyung Seok Park </a:t>
            </a:r>
            <a:r>
              <a:rPr lang="en-US" dirty="0" err="1"/>
              <a:t>spreekt</a:t>
            </a:r>
            <a:r>
              <a:rPr lang="en-US" dirty="0"/>
              <a:t> </a:t>
            </a:r>
            <a:r>
              <a:rPr lang="en-US" dirty="0" err="1"/>
              <a:t>zich</a:t>
            </a:r>
            <a:r>
              <a:rPr lang="en-US" dirty="0"/>
              <a:t> </a:t>
            </a:r>
            <a:r>
              <a:rPr lang="en-US" dirty="0" err="1"/>
              <a:t>uit</a:t>
            </a:r>
            <a:r>
              <a:rPr lang="en-US" dirty="0"/>
              <a:t> over de </a:t>
            </a:r>
            <a:r>
              <a:rPr lang="en-US" dirty="0" err="1"/>
              <a:t>rechten</a:t>
            </a:r>
            <a:r>
              <a:rPr lang="en-US" dirty="0"/>
              <a:t> van </a:t>
            </a:r>
            <a:r>
              <a:rPr lang="en-US" dirty="0" err="1"/>
              <a:t>mensen</a:t>
            </a:r>
            <a:r>
              <a:rPr lang="en-US" dirty="0"/>
              <a:t> met </a:t>
            </a:r>
            <a:r>
              <a:rPr lang="en-US" dirty="0" err="1"/>
              <a:t>een</a:t>
            </a:r>
            <a:r>
              <a:rPr lang="en-US" dirty="0"/>
              <a:t> </a:t>
            </a:r>
            <a:r>
              <a:rPr lang="en-US" dirty="0" err="1"/>
              <a:t>beperking</a:t>
            </a:r>
            <a:r>
              <a:rPr lang="en-US" dirty="0"/>
              <a:t>. In </a:t>
            </a:r>
            <a:r>
              <a:rPr lang="en-US" dirty="0" err="1"/>
              <a:t>artikel</a:t>
            </a:r>
            <a:r>
              <a:rPr lang="en-US" dirty="0"/>
              <a:t> 7 van de UVRM </a:t>
            </a:r>
            <a:r>
              <a:rPr lang="en-US" dirty="0" err="1"/>
              <a:t>staat</a:t>
            </a:r>
            <a:r>
              <a:rPr lang="en-US" dirty="0"/>
              <a:t> </a:t>
            </a:r>
            <a:r>
              <a:rPr lang="en-US" dirty="0" err="1"/>
              <a:t>dat</a:t>
            </a:r>
            <a:r>
              <a:rPr lang="en-US" dirty="0"/>
              <a:t> </a:t>
            </a:r>
            <a:r>
              <a:rPr lang="en-US" dirty="0" err="1"/>
              <a:t>iedereen</a:t>
            </a:r>
            <a:r>
              <a:rPr lang="en-US" dirty="0"/>
              <a:t> </a:t>
            </a:r>
            <a:r>
              <a:rPr lang="en-US" dirty="0" err="1"/>
              <a:t>voor</a:t>
            </a:r>
            <a:r>
              <a:rPr lang="en-US" dirty="0"/>
              <a:t> de wet </a:t>
            </a:r>
            <a:r>
              <a:rPr lang="en-US" dirty="0" err="1"/>
              <a:t>gelijk</a:t>
            </a:r>
            <a:r>
              <a:rPr lang="en-US" dirty="0"/>
              <a:t> is. Dit </a:t>
            </a:r>
            <a:r>
              <a:rPr lang="en-US" dirty="0" err="1"/>
              <a:t>geldt</a:t>
            </a:r>
            <a:r>
              <a:rPr lang="en-US" dirty="0"/>
              <a:t> dan </a:t>
            </a:r>
            <a:r>
              <a:rPr lang="en-US" dirty="0" err="1"/>
              <a:t>natuurlijk</a:t>
            </a:r>
            <a:r>
              <a:rPr lang="en-US" dirty="0"/>
              <a:t> </a:t>
            </a:r>
            <a:r>
              <a:rPr lang="en-US" dirty="0" err="1"/>
              <a:t>ook</a:t>
            </a:r>
            <a:r>
              <a:rPr lang="en-US" dirty="0"/>
              <a:t> </a:t>
            </a:r>
            <a:r>
              <a:rPr lang="en-US" dirty="0" err="1"/>
              <a:t>voor</a:t>
            </a:r>
            <a:r>
              <a:rPr lang="en-US" dirty="0"/>
              <a:t> Kyung Seok Park </a:t>
            </a:r>
            <a:r>
              <a:rPr lang="en-US" dirty="0" err="1"/>
              <a:t>zelf</a:t>
            </a:r>
            <a:r>
              <a:rPr lang="en-US" dirty="0"/>
              <a:t>. Er is hem </a:t>
            </a:r>
            <a:r>
              <a:rPr lang="en-US" dirty="0" err="1"/>
              <a:t>onrecht</a:t>
            </a:r>
            <a:r>
              <a:rPr lang="en-US" dirty="0"/>
              <a:t> </a:t>
            </a:r>
            <a:r>
              <a:rPr lang="en-US" dirty="0" err="1"/>
              <a:t>aangedaan</a:t>
            </a:r>
            <a:r>
              <a:rPr lang="en-US" dirty="0"/>
              <a:t> </a:t>
            </a:r>
            <a:r>
              <a:rPr lang="en-US" dirty="0" err="1"/>
              <a:t>en</a:t>
            </a:r>
            <a:r>
              <a:rPr lang="en-US" dirty="0"/>
              <a:t> </a:t>
            </a:r>
            <a:r>
              <a:rPr lang="en-US" dirty="0" err="1"/>
              <a:t>hij</a:t>
            </a:r>
            <a:r>
              <a:rPr lang="en-US" dirty="0"/>
              <a:t> </a:t>
            </a:r>
            <a:r>
              <a:rPr lang="en-US" dirty="0" err="1"/>
              <a:t>heeft</a:t>
            </a:r>
            <a:r>
              <a:rPr lang="en-US" dirty="0"/>
              <a:t> </a:t>
            </a:r>
            <a:r>
              <a:rPr lang="en-US" dirty="0" err="1"/>
              <a:t>recht</a:t>
            </a:r>
            <a:r>
              <a:rPr lang="en-US" dirty="0"/>
              <a:t> op </a:t>
            </a:r>
            <a:r>
              <a:rPr lang="en-US" dirty="0" err="1"/>
              <a:t>een</a:t>
            </a:r>
            <a:r>
              <a:rPr lang="en-US" dirty="0"/>
              <a:t> </a:t>
            </a:r>
            <a:r>
              <a:rPr lang="en-US" dirty="0" err="1"/>
              <a:t>eerlijke</a:t>
            </a:r>
            <a:r>
              <a:rPr lang="en-US" dirty="0"/>
              <a:t> </a:t>
            </a:r>
            <a:r>
              <a:rPr lang="en-US" dirty="0" err="1"/>
              <a:t>rechtszaak</a:t>
            </a:r>
            <a:r>
              <a:rPr lang="en-US" dirty="0"/>
              <a:t>, </a:t>
            </a:r>
            <a:r>
              <a:rPr lang="en-US" dirty="0" err="1"/>
              <a:t>zoals</a:t>
            </a:r>
            <a:r>
              <a:rPr lang="en-US" dirty="0"/>
              <a:t> </a:t>
            </a:r>
            <a:r>
              <a:rPr lang="en-US" dirty="0" err="1"/>
              <a:t>staat</a:t>
            </a:r>
            <a:r>
              <a:rPr lang="en-US" dirty="0"/>
              <a:t> in </a:t>
            </a:r>
            <a:r>
              <a:rPr lang="en-US" dirty="0" err="1"/>
              <a:t>artikel</a:t>
            </a:r>
            <a:r>
              <a:rPr lang="en-US" dirty="0"/>
              <a:t> 8 van de UVRM.</a:t>
            </a:r>
          </a:p>
        </p:txBody>
      </p:sp>
      <p:sp>
        <p:nvSpPr>
          <p:cNvPr id="4" name="Slide Number Placeholder 3"/>
          <p:cNvSpPr>
            <a:spLocks noGrp="1"/>
          </p:cNvSpPr>
          <p:nvPr>
            <p:ph type="sldNum" sz="quarter" idx="5"/>
          </p:nvPr>
        </p:nvSpPr>
        <p:spPr/>
        <p:txBody>
          <a:bodyPr/>
          <a:lstStyle/>
          <a:p>
            <a:fld id="{7C549558-F89B-B245-8D69-5C4D8BFEAC10}" type="slidenum">
              <a:rPr lang="en-NL" smtClean="0"/>
              <a:t>33</a:t>
            </a:fld>
            <a:endParaRPr lang="en-NL"/>
          </a:p>
        </p:txBody>
      </p:sp>
    </p:spTree>
    <p:extLst>
      <p:ext uri="{BB962C8B-B14F-4D97-AF65-F5344CB8AC3E}">
        <p14:creationId xmlns:p14="http://schemas.microsoft.com/office/powerpoint/2010/main" val="2383153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Artikel 7 </a:t>
            </a:r>
            <a:r>
              <a:rPr lang="en-US" dirty="0" err="1">
                <a:latin typeface="Calibri"/>
                <a:ea typeface="Calibri"/>
                <a:cs typeface="Calibri"/>
              </a:rPr>
              <a:t>en</a:t>
            </a:r>
            <a:r>
              <a:rPr lang="en-US" dirty="0">
                <a:latin typeface="Calibri"/>
                <a:ea typeface="Calibri"/>
                <a:cs typeface="Calibri"/>
              </a:rPr>
              <a:t> 8.</a:t>
            </a:r>
          </a:p>
        </p:txBody>
      </p:sp>
      <p:sp>
        <p:nvSpPr>
          <p:cNvPr id="4" name="Slide Number Placeholder 3"/>
          <p:cNvSpPr>
            <a:spLocks noGrp="1"/>
          </p:cNvSpPr>
          <p:nvPr>
            <p:ph type="sldNum" sz="quarter" idx="5"/>
          </p:nvPr>
        </p:nvSpPr>
        <p:spPr/>
        <p:txBody>
          <a:bodyPr/>
          <a:lstStyle/>
          <a:p>
            <a:fld id="{7C549558-F89B-B245-8D69-5C4D8BFEAC10}" type="slidenum">
              <a:rPr lang="en-NL" smtClean="0"/>
              <a:t>34</a:t>
            </a:fld>
            <a:endParaRPr lang="en-NL"/>
          </a:p>
        </p:txBody>
      </p:sp>
    </p:spTree>
    <p:extLst>
      <p:ext uri="{BB962C8B-B14F-4D97-AF65-F5344CB8AC3E}">
        <p14:creationId xmlns:p14="http://schemas.microsoft.com/office/powerpoint/2010/main" val="4056824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Dit is het verhaal van </a:t>
            </a:r>
            <a:r>
              <a:rPr lang="nl-NL" dirty="0" err="1"/>
              <a:t>Manahel</a:t>
            </a:r>
            <a:r>
              <a:rPr lang="nl-NL" dirty="0"/>
              <a:t>: </a:t>
            </a:r>
            <a:r>
              <a:rPr lang="nl-NL" sz="1200" dirty="0" err="1"/>
              <a:t>Manahel</a:t>
            </a:r>
            <a:r>
              <a:rPr lang="nl-NL" sz="1200" dirty="0"/>
              <a:t> al-</a:t>
            </a:r>
            <a:r>
              <a:rPr lang="nl-NL" sz="1200" dirty="0" err="1"/>
              <a:t>Otaibi</a:t>
            </a:r>
            <a:r>
              <a:rPr lang="nl-NL" sz="1200" dirty="0"/>
              <a:t> is fitnessinstructrice en een dappere uitgesproken voorvechtster van vrouwenrechten in Saudi-Arabië. In november 2022 werd ze gearresteerd nadat ze foto’s van zichzelf in een winkelcentrum op Snapchat had geplaatst.</a:t>
            </a:r>
          </a:p>
          <a:p>
            <a:pPr marL="0" indent="0">
              <a:buNone/>
            </a:pPr>
            <a:r>
              <a:rPr lang="nl-NL" sz="1200" dirty="0"/>
              <a:t>Op de foto’s droeg ze niet het traditionele losse gewaad met lange mouwen dat bekend staat als een abaya.</a:t>
            </a:r>
          </a:p>
          <a:p>
            <a:pPr marL="0" indent="0">
              <a:buNone/>
            </a:pPr>
            <a:r>
              <a:rPr lang="nl-NL" sz="1200" dirty="0" err="1"/>
              <a:t>Manahel</a:t>
            </a:r>
            <a:r>
              <a:rPr lang="nl-NL" sz="1200" dirty="0"/>
              <a:t> is daarom veroordeeld tot 11 jaar gevangenisstraf. In de gevangenis heeft ze het heel zwaar. Ze is al meerdere keren in elkaar geslagen en krijgt geen medische hulp.</a:t>
            </a:r>
            <a:endParaRPr lang="en-NL" sz="1200" dirty="0"/>
          </a:p>
          <a:p>
            <a:endParaRPr lang="en-NL" sz="1200" dirty="0"/>
          </a:p>
          <a:p>
            <a:endParaRPr lang="nl-NL" dirty="0"/>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35</a:t>
            </a:fld>
            <a:endParaRPr lang="en-NL"/>
          </a:p>
        </p:txBody>
      </p:sp>
    </p:spTree>
    <p:extLst>
      <p:ext uri="{BB962C8B-B14F-4D97-AF65-F5344CB8AC3E}">
        <p14:creationId xmlns:p14="http://schemas.microsoft.com/office/powerpoint/2010/main" val="340573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Manahel is dapper </a:t>
            </a:r>
            <a:r>
              <a:rPr lang="en-US" dirty="0" err="1"/>
              <a:t>en</a:t>
            </a:r>
            <a:r>
              <a:rPr lang="en-US" dirty="0"/>
              <a:t> </a:t>
            </a:r>
            <a:r>
              <a:rPr lang="en-US" dirty="0" err="1"/>
              <a:t>laat</a:t>
            </a:r>
            <a:r>
              <a:rPr lang="en-US" dirty="0"/>
              <a:t> </a:t>
            </a:r>
            <a:r>
              <a:rPr lang="en-US" dirty="0" err="1"/>
              <a:t>zien</a:t>
            </a:r>
            <a:r>
              <a:rPr lang="en-US" dirty="0"/>
              <a:t> </a:t>
            </a:r>
            <a:r>
              <a:rPr lang="en-US" dirty="0" err="1"/>
              <a:t>dat</a:t>
            </a:r>
            <a:r>
              <a:rPr lang="en-US" dirty="0"/>
              <a:t> ze </a:t>
            </a:r>
            <a:r>
              <a:rPr lang="en-US" dirty="0" err="1"/>
              <a:t>staat</a:t>
            </a:r>
            <a:r>
              <a:rPr lang="en-US" dirty="0"/>
              <a:t> </a:t>
            </a:r>
            <a:r>
              <a:rPr lang="en-US" dirty="0" err="1"/>
              <a:t>voor</a:t>
            </a:r>
            <a:r>
              <a:rPr lang="en-US" dirty="0"/>
              <a:t> </a:t>
            </a:r>
            <a:r>
              <a:rPr lang="en-US" dirty="0" err="1"/>
              <a:t>vrouwenrechten</a:t>
            </a:r>
            <a:r>
              <a:rPr lang="en-US" dirty="0"/>
              <a:t>. Je mag </a:t>
            </a:r>
            <a:r>
              <a:rPr lang="en-US" dirty="0" err="1"/>
              <a:t>zelf</a:t>
            </a:r>
            <a:r>
              <a:rPr lang="en-US" dirty="0"/>
              <a:t> </a:t>
            </a:r>
            <a:r>
              <a:rPr lang="en-US" dirty="0" err="1"/>
              <a:t>kiezen</a:t>
            </a:r>
            <a:r>
              <a:rPr lang="en-US" dirty="0"/>
              <a:t> </a:t>
            </a:r>
            <a:r>
              <a:rPr lang="en-US" dirty="0" err="1"/>
              <a:t>welke</a:t>
            </a:r>
            <a:r>
              <a:rPr lang="en-US" dirty="0"/>
              <a:t> </a:t>
            </a:r>
            <a:r>
              <a:rPr lang="en-US" dirty="0" err="1"/>
              <a:t>kleding</a:t>
            </a:r>
            <a:r>
              <a:rPr lang="en-US" dirty="0"/>
              <a:t> je </a:t>
            </a:r>
            <a:r>
              <a:rPr lang="en-US" dirty="0" err="1"/>
              <a:t>draagt</a:t>
            </a:r>
            <a:r>
              <a:rPr lang="en-US" dirty="0"/>
              <a:t> </a:t>
            </a:r>
            <a:r>
              <a:rPr lang="en-US" dirty="0" err="1"/>
              <a:t>en</a:t>
            </a:r>
            <a:r>
              <a:rPr lang="en-US" dirty="0"/>
              <a:t> </a:t>
            </a:r>
            <a:r>
              <a:rPr lang="en-US" dirty="0" err="1"/>
              <a:t>bepaalt</a:t>
            </a:r>
            <a:r>
              <a:rPr lang="en-US" dirty="0"/>
              <a:t> je eigen </a:t>
            </a:r>
            <a:r>
              <a:rPr lang="en-US" dirty="0" err="1"/>
              <a:t>identiteit</a:t>
            </a:r>
            <a:r>
              <a:rPr lang="en-US" dirty="0"/>
              <a:t>. Als regels </a:t>
            </a:r>
            <a:r>
              <a:rPr lang="en-US" dirty="0" err="1"/>
              <a:t>dit</a:t>
            </a:r>
            <a:r>
              <a:rPr lang="en-US" dirty="0"/>
              <a:t> </a:t>
            </a:r>
            <a:r>
              <a:rPr lang="en-US" dirty="0" err="1"/>
              <a:t>tegengaan</a:t>
            </a:r>
            <a:r>
              <a:rPr lang="en-US" dirty="0"/>
              <a:t>, </a:t>
            </a:r>
            <a:r>
              <a:rPr lang="en-US" dirty="0" err="1"/>
              <a:t>gaat</a:t>
            </a:r>
            <a:r>
              <a:rPr lang="en-US" dirty="0"/>
              <a:t> </a:t>
            </a:r>
            <a:r>
              <a:rPr lang="en-US" dirty="0" err="1"/>
              <a:t>dat</a:t>
            </a:r>
            <a:r>
              <a:rPr lang="en-US" dirty="0"/>
              <a:t> in </a:t>
            </a:r>
            <a:r>
              <a:rPr lang="en-US" dirty="0" err="1"/>
              <a:t>tegen</a:t>
            </a:r>
            <a:r>
              <a:rPr lang="en-US" dirty="0"/>
              <a:t> </a:t>
            </a:r>
            <a:r>
              <a:rPr lang="en-US" dirty="0" err="1"/>
              <a:t>artikel</a:t>
            </a:r>
            <a:r>
              <a:rPr lang="en-US" dirty="0"/>
              <a:t> 1 van de UVRM, </a:t>
            </a:r>
            <a:r>
              <a:rPr lang="en-US" dirty="0" err="1"/>
              <a:t>waarin</a:t>
            </a:r>
            <a:r>
              <a:rPr lang="en-US" dirty="0"/>
              <a:t> </a:t>
            </a:r>
            <a:r>
              <a:rPr lang="en-US" dirty="0" err="1"/>
              <a:t>staat</a:t>
            </a:r>
            <a:r>
              <a:rPr lang="en-US" dirty="0"/>
              <a:t> </a:t>
            </a:r>
            <a:r>
              <a:rPr lang="en-US" dirty="0" err="1"/>
              <a:t>dat</a:t>
            </a:r>
            <a:r>
              <a:rPr lang="en-US" dirty="0"/>
              <a:t> </a:t>
            </a:r>
            <a:r>
              <a:rPr lang="en-US" dirty="0" err="1"/>
              <a:t>discriminatie</a:t>
            </a:r>
            <a:r>
              <a:rPr lang="en-US" dirty="0"/>
              <a:t> </a:t>
            </a:r>
            <a:r>
              <a:rPr lang="en-US" dirty="0" err="1"/>
              <a:t>verboden</a:t>
            </a:r>
            <a:r>
              <a:rPr lang="en-US" dirty="0"/>
              <a:t> is. </a:t>
            </a:r>
          </a:p>
        </p:txBody>
      </p:sp>
      <p:sp>
        <p:nvSpPr>
          <p:cNvPr id="4" name="Slide Number Placeholder 3"/>
          <p:cNvSpPr>
            <a:spLocks noGrp="1"/>
          </p:cNvSpPr>
          <p:nvPr>
            <p:ph type="sldNum" sz="quarter" idx="5"/>
          </p:nvPr>
        </p:nvSpPr>
        <p:spPr/>
        <p:txBody>
          <a:bodyPr/>
          <a:lstStyle/>
          <a:p>
            <a:fld id="{7C549558-F89B-B245-8D69-5C4D8BFEAC10}" type="slidenum">
              <a:rPr lang="en-NL" smtClean="0"/>
              <a:t>36</a:t>
            </a:fld>
            <a:endParaRPr lang="en-NL"/>
          </a:p>
        </p:txBody>
      </p:sp>
    </p:spTree>
    <p:extLst>
      <p:ext uri="{BB962C8B-B14F-4D97-AF65-F5344CB8AC3E}">
        <p14:creationId xmlns:p14="http://schemas.microsoft.com/office/powerpoint/2010/main" val="4281803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Artikel 1.</a:t>
            </a:r>
          </a:p>
        </p:txBody>
      </p:sp>
      <p:sp>
        <p:nvSpPr>
          <p:cNvPr id="4" name="Slide Number Placeholder 3"/>
          <p:cNvSpPr>
            <a:spLocks noGrp="1"/>
          </p:cNvSpPr>
          <p:nvPr>
            <p:ph type="sldNum" sz="quarter" idx="5"/>
          </p:nvPr>
        </p:nvSpPr>
        <p:spPr/>
        <p:txBody>
          <a:bodyPr/>
          <a:lstStyle/>
          <a:p>
            <a:fld id="{7C549558-F89B-B245-8D69-5C4D8BFEAC10}" type="slidenum">
              <a:rPr lang="en-NL" smtClean="0"/>
              <a:t>37</a:t>
            </a:fld>
            <a:endParaRPr lang="en-NL"/>
          </a:p>
        </p:txBody>
      </p:sp>
    </p:spTree>
    <p:extLst>
      <p:ext uri="{BB962C8B-B14F-4D97-AF65-F5344CB8AC3E}">
        <p14:creationId xmlns:p14="http://schemas.microsoft.com/office/powerpoint/2010/main" val="1327935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Dit is het verhaal van Joel: </a:t>
            </a:r>
            <a:r>
              <a:rPr lang="nl-NL" dirty="0">
                <a:latin typeface="Amnesty Trade Gothic"/>
              </a:rPr>
              <a:t>Joel </a:t>
            </a:r>
            <a:r>
              <a:rPr lang="nl-NL" dirty="0" err="1">
                <a:latin typeface="Amnesty Trade Gothic"/>
              </a:rPr>
              <a:t>Paredes</a:t>
            </a:r>
            <a:r>
              <a:rPr lang="nl-NL" dirty="0">
                <a:latin typeface="Amnesty Trade Gothic"/>
              </a:rPr>
              <a:t> is een 29-jarige vader uit de provincie Jujuy in Argentinië. Op 30 juni 2023 speelde Joel met zijn band bij een demonstratie tegen veranderingen in de wet.</a:t>
            </a:r>
          </a:p>
          <a:p>
            <a:pPr marL="0" indent="0">
              <a:buNone/>
            </a:pPr>
            <a:r>
              <a:rPr lang="nl-NL" dirty="0">
                <a:latin typeface="Amnesty Trade Gothic"/>
              </a:rPr>
              <a:t>Deze veranderingen maken het moeilijker om een bijeenkomst te organiseren, zorgen voor lagere straffen voor bedrijven die het milieu vervuilen en schenden de landrechten van de oorspronkelijke bevolking.</a:t>
            </a:r>
          </a:p>
          <a:p>
            <a:pPr marL="0" indent="0">
              <a:buNone/>
            </a:pPr>
            <a:r>
              <a:rPr lang="nl-NL" dirty="0">
                <a:latin typeface="Amnesty Trade Gothic"/>
              </a:rPr>
              <a:t>Tijdens de demonstratie vuurde de politie rubberen kogels af op de demonstranten. Joel werd geraakt, waardoor hij blijvend blind werd aan zijn rechteroog en vreselijke zenuwpijn heeft. De politie heeft hier nooit verantwoording voor hoeven afleggen.</a:t>
            </a:r>
            <a:endParaRPr lang="en-NL" dirty="0">
              <a:latin typeface="Amnesty Trade Gothic"/>
            </a:endParaRPr>
          </a:p>
          <a:p>
            <a:endParaRPr lang="nl-NL" dirty="0"/>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38</a:t>
            </a:fld>
            <a:endParaRPr lang="en-NL"/>
          </a:p>
        </p:txBody>
      </p:sp>
    </p:spTree>
    <p:extLst>
      <p:ext uri="{BB962C8B-B14F-4D97-AF65-F5344CB8AC3E}">
        <p14:creationId xmlns:p14="http://schemas.microsoft.com/office/powerpoint/2010/main" val="1658186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Amnesty </a:t>
            </a:r>
            <a:r>
              <a:rPr lang="en-US" dirty="0" err="1"/>
              <a:t>eist</a:t>
            </a:r>
            <a:r>
              <a:rPr lang="en-US" dirty="0"/>
              <a:t> </a:t>
            </a:r>
            <a:r>
              <a:rPr lang="en-US" dirty="0" err="1"/>
              <a:t>dat</a:t>
            </a:r>
            <a:r>
              <a:rPr lang="en-US" dirty="0"/>
              <a:t> de </a:t>
            </a:r>
            <a:r>
              <a:rPr lang="en-US" dirty="0" err="1"/>
              <a:t>mensen</a:t>
            </a:r>
            <a:r>
              <a:rPr lang="en-US" dirty="0"/>
              <a:t> die Joel </a:t>
            </a:r>
            <a:r>
              <a:rPr lang="en-US" dirty="0" err="1"/>
              <a:t>en</a:t>
            </a:r>
            <a:r>
              <a:rPr lang="en-US" dirty="0"/>
              <a:t> </a:t>
            </a:r>
            <a:r>
              <a:rPr lang="en-US" dirty="0" err="1"/>
              <a:t>andere</a:t>
            </a:r>
            <a:r>
              <a:rPr lang="en-US" dirty="0"/>
              <a:t> </a:t>
            </a:r>
            <a:r>
              <a:rPr lang="en-US" dirty="0" err="1"/>
              <a:t>demonstranten</a:t>
            </a:r>
            <a:r>
              <a:rPr lang="en-US" dirty="0"/>
              <a:t> </a:t>
            </a:r>
            <a:r>
              <a:rPr lang="en-US" dirty="0" err="1"/>
              <a:t>hebben</a:t>
            </a:r>
            <a:r>
              <a:rPr lang="en-US" dirty="0"/>
              <a:t> </a:t>
            </a:r>
            <a:r>
              <a:rPr lang="en-US" dirty="0" err="1"/>
              <a:t>verwond</a:t>
            </a:r>
            <a:r>
              <a:rPr lang="en-US" dirty="0"/>
              <a:t> </a:t>
            </a:r>
            <a:r>
              <a:rPr lang="en-US" dirty="0" err="1"/>
              <a:t>ter</a:t>
            </a:r>
            <a:r>
              <a:rPr lang="en-US" dirty="0"/>
              <a:t> </a:t>
            </a:r>
            <a:r>
              <a:rPr lang="en-US" dirty="0" err="1"/>
              <a:t>verantwoording</a:t>
            </a:r>
            <a:r>
              <a:rPr lang="en-US" dirty="0"/>
              <a:t> </a:t>
            </a:r>
            <a:r>
              <a:rPr lang="en-US" dirty="0" err="1"/>
              <a:t>worden</a:t>
            </a:r>
            <a:r>
              <a:rPr lang="en-US" dirty="0"/>
              <a:t> </a:t>
            </a:r>
            <a:r>
              <a:rPr lang="en-US" dirty="0" err="1"/>
              <a:t>geroepen</a:t>
            </a:r>
            <a:r>
              <a:rPr lang="en-US" dirty="0"/>
              <a:t>. In </a:t>
            </a:r>
            <a:r>
              <a:rPr lang="en-US" dirty="0" err="1"/>
              <a:t>artikel</a:t>
            </a:r>
            <a:r>
              <a:rPr lang="en-US" dirty="0"/>
              <a:t> 8 van de UVRM </a:t>
            </a:r>
            <a:r>
              <a:rPr lang="en-US" dirty="0" err="1"/>
              <a:t>staat</a:t>
            </a:r>
            <a:r>
              <a:rPr lang="en-US" dirty="0"/>
              <a:t> </a:t>
            </a:r>
            <a:r>
              <a:rPr lang="en-US" dirty="0" err="1"/>
              <a:t>dat</a:t>
            </a:r>
            <a:r>
              <a:rPr lang="en-US" dirty="0"/>
              <a:t> je </a:t>
            </a:r>
            <a:r>
              <a:rPr lang="en-US" dirty="0" err="1"/>
              <a:t>recht</a:t>
            </a:r>
            <a:r>
              <a:rPr lang="en-US" dirty="0"/>
              <a:t> </a:t>
            </a:r>
            <a:r>
              <a:rPr lang="en-US" dirty="0" err="1"/>
              <a:t>hebt</a:t>
            </a:r>
            <a:r>
              <a:rPr lang="en-US" dirty="0"/>
              <a:t> op </a:t>
            </a:r>
            <a:r>
              <a:rPr lang="en-US" dirty="0" err="1"/>
              <a:t>bescherming</a:t>
            </a:r>
            <a:r>
              <a:rPr lang="en-US" dirty="0"/>
              <a:t> </a:t>
            </a:r>
            <a:r>
              <a:rPr lang="en-US" dirty="0" err="1"/>
              <a:t>wanneer</a:t>
            </a:r>
            <a:r>
              <a:rPr lang="en-US" dirty="0"/>
              <a:t> je </a:t>
            </a:r>
            <a:r>
              <a:rPr lang="en-US" dirty="0" err="1"/>
              <a:t>onrecht</a:t>
            </a:r>
            <a:r>
              <a:rPr lang="en-US" dirty="0"/>
              <a:t> </a:t>
            </a:r>
            <a:r>
              <a:rPr lang="en-US" dirty="0" err="1"/>
              <a:t>wordt</a:t>
            </a:r>
            <a:r>
              <a:rPr lang="en-US" dirty="0"/>
              <a:t> </a:t>
            </a:r>
            <a:r>
              <a:rPr lang="en-US" dirty="0" err="1"/>
              <a:t>aangedaan</a:t>
            </a:r>
            <a:r>
              <a:rPr lang="en-US" dirty="0"/>
              <a:t>.</a:t>
            </a:r>
          </a:p>
        </p:txBody>
      </p:sp>
      <p:sp>
        <p:nvSpPr>
          <p:cNvPr id="4" name="Slide Number Placeholder 3"/>
          <p:cNvSpPr>
            <a:spLocks noGrp="1"/>
          </p:cNvSpPr>
          <p:nvPr>
            <p:ph type="sldNum" sz="quarter" idx="5"/>
          </p:nvPr>
        </p:nvSpPr>
        <p:spPr/>
        <p:txBody>
          <a:bodyPr/>
          <a:lstStyle/>
          <a:p>
            <a:fld id="{7C549558-F89B-B245-8D69-5C4D8BFEAC10}" type="slidenum">
              <a:rPr lang="en-NL" smtClean="0"/>
              <a:t>39</a:t>
            </a:fld>
            <a:endParaRPr lang="en-NL"/>
          </a:p>
        </p:txBody>
      </p:sp>
    </p:spTree>
    <p:extLst>
      <p:ext uri="{BB962C8B-B14F-4D97-AF65-F5344CB8AC3E}">
        <p14:creationId xmlns:p14="http://schemas.microsoft.com/office/powerpoint/2010/main" val="2606002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Artikel 8.</a:t>
            </a:r>
          </a:p>
        </p:txBody>
      </p:sp>
      <p:sp>
        <p:nvSpPr>
          <p:cNvPr id="4" name="Slide Number Placeholder 3"/>
          <p:cNvSpPr>
            <a:spLocks noGrp="1"/>
          </p:cNvSpPr>
          <p:nvPr>
            <p:ph type="sldNum" sz="quarter" idx="5"/>
          </p:nvPr>
        </p:nvSpPr>
        <p:spPr/>
        <p:txBody>
          <a:bodyPr/>
          <a:lstStyle/>
          <a:p>
            <a:fld id="{7C549558-F89B-B245-8D69-5C4D8BFEAC10}" type="slidenum">
              <a:rPr lang="en-NL" smtClean="0"/>
              <a:t>40</a:t>
            </a:fld>
            <a:endParaRPr lang="en-NL"/>
          </a:p>
        </p:txBody>
      </p:sp>
    </p:spTree>
    <p:extLst>
      <p:ext uri="{BB962C8B-B14F-4D97-AF65-F5344CB8AC3E}">
        <p14:creationId xmlns:p14="http://schemas.microsoft.com/office/powerpoint/2010/main" val="2488865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Dit is het verhaal van de </a:t>
            </a:r>
            <a:r>
              <a:rPr lang="nl-NL" dirty="0" err="1"/>
              <a:t>Wet’suwet’en</a:t>
            </a:r>
            <a:r>
              <a:rPr lang="nl-NL" dirty="0"/>
              <a:t>: De </a:t>
            </a:r>
            <a:r>
              <a:rPr lang="nl-NL" dirty="0" err="1"/>
              <a:t>Wet’suwet’en</a:t>
            </a:r>
            <a:r>
              <a:rPr lang="nl-NL" dirty="0"/>
              <a:t> hebben een sterke band met hun land omdat zij de eerste bewoners zijn van dit grondgebied. Maar dat land en hun manier van leven worden nu bedreigd door de aanleg van een olie- en gasleiding door hun grondgebied. Hun stamhoofden hebben geen toestemming gegeven voor deze aanleg. Een groep mensen kwam in actie.</a:t>
            </a:r>
          </a:p>
          <a:p>
            <a:pPr marL="0" indent="0">
              <a:buNone/>
            </a:pPr>
            <a:r>
              <a:rPr lang="nl-NL" dirty="0"/>
              <a:t>Maar deze </a:t>
            </a:r>
            <a:r>
              <a:rPr lang="nl-NL" dirty="0" err="1"/>
              <a:t>Wet’suwet’en</a:t>
            </a:r>
            <a:r>
              <a:rPr lang="nl-NL" dirty="0"/>
              <a:t> landverdedigers zijn aangeklaagd voor het blokkeren van de bouwlocaties van de pijpleiding, ook al bevinden deze locaties zich op hun voorouderlijk land. Ze kunnen hier zelfs straf voor krijgen! </a:t>
            </a:r>
            <a:endParaRPr lang="en-NL" dirty="0"/>
          </a:p>
          <a:p>
            <a:endParaRPr lang="nl-NL" dirty="0"/>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41</a:t>
            </a:fld>
            <a:endParaRPr lang="en-NL"/>
          </a:p>
        </p:txBody>
      </p:sp>
    </p:spTree>
    <p:extLst>
      <p:ext uri="{BB962C8B-B14F-4D97-AF65-F5344CB8AC3E}">
        <p14:creationId xmlns:p14="http://schemas.microsoft.com/office/powerpoint/2010/main" val="326903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8</a:t>
            </a:fld>
            <a:endParaRPr lang="en-NL"/>
          </a:p>
        </p:txBody>
      </p:sp>
    </p:spTree>
    <p:extLst>
      <p:ext uri="{BB962C8B-B14F-4D97-AF65-F5344CB8AC3E}">
        <p14:creationId xmlns:p14="http://schemas.microsoft.com/office/powerpoint/2010/main" val="2768857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Voor de Wet’suwet’en is </a:t>
            </a:r>
            <a:r>
              <a:rPr lang="en-US" dirty="0" err="1"/>
              <a:t>hun</a:t>
            </a:r>
            <a:r>
              <a:rPr lang="en-US" dirty="0"/>
              <a:t> </a:t>
            </a:r>
            <a:r>
              <a:rPr lang="en-US" dirty="0" err="1"/>
              <a:t>grondgebied</a:t>
            </a:r>
            <a:r>
              <a:rPr lang="en-US" dirty="0"/>
              <a:t> </a:t>
            </a:r>
            <a:r>
              <a:rPr lang="en-US" dirty="0" err="1"/>
              <a:t>niet</a:t>
            </a:r>
            <a:r>
              <a:rPr lang="en-US" dirty="0"/>
              <a:t> </a:t>
            </a:r>
            <a:r>
              <a:rPr lang="en-US" dirty="0" err="1"/>
              <a:t>alleen</a:t>
            </a:r>
            <a:r>
              <a:rPr lang="en-US" dirty="0"/>
              <a:t> </a:t>
            </a:r>
            <a:r>
              <a:rPr lang="en-US" dirty="0" err="1"/>
              <a:t>belangrijk</a:t>
            </a:r>
            <a:r>
              <a:rPr lang="en-US" dirty="0"/>
              <a:t>, maar </a:t>
            </a:r>
            <a:r>
              <a:rPr lang="en-US" dirty="0" err="1"/>
              <a:t>ook</a:t>
            </a:r>
            <a:r>
              <a:rPr lang="en-US" dirty="0"/>
              <a:t> </a:t>
            </a:r>
            <a:r>
              <a:rPr lang="en-US" dirty="0" err="1"/>
              <a:t>heilig</a:t>
            </a:r>
            <a:r>
              <a:rPr lang="en-US" dirty="0"/>
              <a:t>. In </a:t>
            </a:r>
            <a:r>
              <a:rPr lang="en-US" dirty="0" err="1"/>
              <a:t>artikel</a:t>
            </a:r>
            <a:r>
              <a:rPr lang="en-US" dirty="0"/>
              <a:t> 17 van de UVRM </a:t>
            </a:r>
            <a:r>
              <a:rPr lang="en-US" dirty="0" err="1"/>
              <a:t>staat</a:t>
            </a:r>
            <a:r>
              <a:rPr lang="en-US" dirty="0"/>
              <a:t> </a:t>
            </a:r>
            <a:r>
              <a:rPr lang="en-US" dirty="0" err="1"/>
              <a:t>dat</a:t>
            </a:r>
            <a:r>
              <a:rPr lang="en-US" dirty="0"/>
              <a:t> </a:t>
            </a:r>
            <a:r>
              <a:rPr lang="en-US" dirty="0" err="1"/>
              <a:t>iedereen</a:t>
            </a:r>
            <a:r>
              <a:rPr lang="en-US" dirty="0"/>
              <a:t> </a:t>
            </a:r>
            <a:r>
              <a:rPr lang="en-US" dirty="0" err="1"/>
              <a:t>recht</a:t>
            </a:r>
            <a:r>
              <a:rPr lang="en-US" dirty="0"/>
              <a:t> </a:t>
            </a:r>
            <a:r>
              <a:rPr lang="en-US" dirty="0" err="1"/>
              <a:t>heeft</a:t>
            </a:r>
            <a:r>
              <a:rPr lang="en-US" dirty="0"/>
              <a:t> op </a:t>
            </a:r>
            <a:r>
              <a:rPr lang="en-US" dirty="0" err="1"/>
              <a:t>bezit</a:t>
            </a:r>
            <a:r>
              <a:rPr lang="en-US" dirty="0"/>
              <a:t> </a:t>
            </a:r>
            <a:r>
              <a:rPr lang="en-US" dirty="0" err="1"/>
              <a:t>en</a:t>
            </a:r>
            <a:r>
              <a:rPr lang="en-US" dirty="0"/>
              <a:t> </a:t>
            </a:r>
            <a:r>
              <a:rPr lang="en-US" dirty="0" err="1"/>
              <a:t>dat</a:t>
            </a:r>
            <a:r>
              <a:rPr lang="en-US" dirty="0"/>
              <a:t> </a:t>
            </a:r>
            <a:r>
              <a:rPr lang="en-US" dirty="0" err="1"/>
              <a:t>dit</a:t>
            </a:r>
            <a:r>
              <a:rPr lang="en-US" dirty="0"/>
              <a:t> </a:t>
            </a:r>
            <a:r>
              <a:rPr lang="en-US" dirty="0" err="1"/>
              <a:t>niet</a:t>
            </a:r>
            <a:r>
              <a:rPr lang="en-US" dirty="0"/>
              <a:t> </a:t>
            </a:r>
            <a:r>
              <a:rPr lang="en-US" dirty="0" err="1"/>
              <a:t>zomaar</a:t>
            </a:r>
            <a:r>
              <a:rPr lang="en-US" dirty="0"/>
              <a:t> van </a:t>
            </a:r>
            <a:r>
              <a:rPr lang="en-US" dirty="0" err="1"/>
              <a:t>mensen</a:t>
            </a:r>
            <a:r>
              <a:rPr lang="en-US" dirty="0"/>
              <a:t> mag </a:t>
            </a:r>
            <a:r>
              <a:rPr lang="en-US" dirty="0" err="1"/>
              <a:t>worden</a:t>
            </a:r>
            <a:r>
              <a:rPr lang="en-US" dirty="0"/>
              <a:t> </a:t>
            </a:r>
            <a:r>
              <a:rPr lang="en-US" dirty="0" err="1"/>
              <a:t>afgenomen</a:t>
            </a:r>
            <a:r>
              <a:rPr lang="en-US" dirty="0"/>
              <a:t>. </a:t>
            </a:r>
            <a:r>
              <a:rPr lang="en-US" dirty="0" err="1"/>
              <a:t>Daarnaast</a:t>
            </a:r>
            <a:r>
              <a:rPr lang="en-US" dirty="0"/>
              <a:t> is </a:t>
            </a:r>
            <a:r>
              <a:rPr lang="en-US" dirty="0" err="1"/>
              <a:t>dit</a:t>
            </a:r>
            <a:r>
              <a:rPr lang="en-US" dirty="0"/>
              <a:t> in </a:t>
            </a:r>
            <a:r>
              <a:rPr lang="en-US" dirty="0" err="1"/>
              <a:t>strijd</a:t>
            </a:r>
            <a:r>
              <a:rPr lang="en-US" dirty="0"/>
              <a:t> met de </a:t>
            </a:r>
            <a:r>
              <a:rPr lang="en-US" dirty="0" err="1"/>
              <a:t>mensenrechten</a:t>
            </a:r>
            <a:r>
              <a:rPr lang="en-US" dirty="0"/>
              <a:t> die </a:t>
            </a:r>
            <a:r>
              <a:rPr lang="en-US" dirty="0" err="1"/>
              <a:t>staan</a:t>
            </a:r>
            <a:r>
              <a:rPr lang="en-US" dirty="0"/>
              <a:t> in de </a:t>
            </a:r>
            <a:r>
              <a:rPr lang="en-US" dirty="0" err="1"/>
              <a:t>Verklaring</a:t>
            </a:r>
            <a:r>
              <a:rPr lang="en-US" dirty="0"/>
              <a:t> van de </a:t>
            </a:r>
            <a:r>
              <a:rPr lang="en-US" dirty="0" err="1"/>
              <a:t>rechten</a:t>
            </a:r>
            <a:r>
              <a:rPr lang="en-US" dirty="0"/>
              <a:t> van </a:t>
            </a:r>
            <a:r>
              <a:rPr lang="en-US" dirty="0" err="1"/>
              <a:t>inheemse</a:t>
            </a:r>
            <a:r>
              <a:rPr lang="en-US" dirty="0"/>
              <a:t> </a:t>
            </a:r>
            <a:r>
              <a:rPr lang="en-US" dirty="0" err="1"/>
              <a:t>volkeren</a:t>
            </a:r>
            <a:r>
              <a:rPr lang="en-US" dirty="0"/>
              <a:t>. </a:t>
            </a:r>
          </a:p>
        </p:txBody>
      </p:sp>
      <p:sp>
        <p:nvSpPr>
          <p:cNvPr id="4" name="Slide Number Placeholder 3"/>
          <p:cNvSpPr>
            <a:spLocks noGrp="1"/>
          </p:cNvSpPr>
          <p:nvPr>
            <p:ph type="sldNum" sz="quarter" idx="5"/>
          </p:nvPr>
        </p:nvSpPr>
        <p:spPr/>
        <p:txBody>
          <a:bodyPr/>
          <a:lstStyle/>
          <a:p>
            <a:fld id="{7C549558-F89B-B245-8D69-5C4D8BFEAC10}" type="slidenum">
              <a:rPr lang="en-NL" smtClean="0"/>
              <a:t>42</a:t>
            </a:fld>
            <a:endParaRPr lang="en-NL"/>
          </a:p>
        </p:txBody>
      </p:sp>
    </p:spTree>
    <p:extLst>
      <p:ext uri="{BB962C8B-B14F-4D97-AF65-F5344CB8AC3E}">
        <p14:creationId xmlns:p14="http://schemas.microsoft.com/office/powerpoint/2010/main" val="2497742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Artikel 17.</a:t>
            </a:r>
          </a:p>
        </p:txBody>
      </p:sp>
      <p:sp>
        <p:nvSpPr>
          <p:cNvPr id="4" name="Slide Number Placeholder 3"/>
          <p:cNvSpPr>
            <a:spLocks noGrp="1"/>
          </p:cNvSpPr>
          <p:nvPr>
            <p:ph type="sldNum" sz="quarter" idx="5"/>
          </p:nvPr>
        </p:nvSpPr>
        <p:spPr/>
        <p:txBody>
          <a:bodyPr/>
          <a:lstStyle/>
          <a:p>
            <a:fld id="{7C549558-F89B-B245-8D69-5C4D8BFEAC10}" type="slidenum">
              <a:rPr lang="en-NL" smtClean="0"/>
              <a:t>43</a:t>
            </a:fld>
            <a:endParaRPr lang="en-NL"/>
          </a:p>
        </p:txBody>
      </p:sp>
    </p:spTree>
    <p:extLst>
      <p:ext uri="{BB962C8B-B14F-4D97-AF65-F5344CB8AC3E}">
        <p14:creationId xmlns:p14="http://schemas.microsoft.com/office/powerpoint/2010/main" val="1413535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45</a:t>
            </a:fld>
            <a:endParaRPr lang="en-NL"/>
          </a:p>
        </p:txBody>
      </p:sp>
    </p:spTree>
    <p:extLst>
      <p:ext uri="{BB962C8B-B14F-4D97-AF65-F5344CB8AC3E}">
        <p14:creationId xmlns:p14="http://schemas.microsoft.com/office/powerpoint/2010/main" val="263469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Leg als (gast)docent uit aan de klas waarom c. fout is, b. goed en geel net niet klopt </a:t>
            </a:r>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11</a:t>
            </a:fld>
            <a:endParaRPr lang="en-NL"/>
          </a:p>
        </p:txBody>
      </p:sp>
    </p:spTree>
    <p:extLst>
      <p:ext uri="{BB962C8B-B14F-4D97-AF65-F5344CB8AC3E}">
        <p14:creationId xmlns:p14="http://schemas.microsoft.com/office/powerpoint/2010/main" val="310594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Goede antwoorden</a:t>
            </a:r>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16</a:t>
            </a:fld>
            <a:endParaRPr lang="en-NL"/>
          </a:p>
        </p:txBody>
      </p:sp>
    </p:spTree>
    <p:extLst>
      <p:ext uri="{BB962C8B-B14F-4D97-AF65-F5344CB8AC3E}">
        <p14:creationId xmlns:p14="http://schemas.microsoft.com/office/powerpoint/2010/main" val="9725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Leg uit waarom c. fout is, a. en b. </a:t>
            </a:r>
            <a:r>
              <a:rPr lang="nl-NL"/>
              <a:t>goed.</a:t>
            </a:r>
            <a:endParaRPr lang="nl-NL" dirty="0"/>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25</a:t>
            </a:fld>
            <a:endParaRPr lang="en-NL"/>
          </a:p>
        </p:txBody>
      </p:sp>
    </p:spTree>
    <p:extLst>
      <p:ext uri="{BB962C8B-B14F-4D97-AF65-F5344CB8AC3E}">
        <p14:creationId xmlns:p14="http://schemas.microsoft.com/office/powerpoint/2010/main" val="2600857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26</a:t>
            </a:fld>
            <a:endParaRPr lang="en-NL"/>
          </a:p>
        </p:txBody>
      </p:sp>
    </p:spTree>
    <p:extLst>
      <p:ext uri="{BB962C8B-B14F-4D97-AF65-F5344CB8AC3E}">
        <p14:creationId xmlns:p14="http://schemas.microsoft.com/office/powerpoint/2010/main" val="365446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Dit is het verhaal van </a:t>
            </a:r>
            <a:r>
              <a:rPr lang="nl-NL" sz="1200" dirty="0" err="1"/>
              <a:t>Oqba</a:t>
            </a:r>
            <a:r>
              <a:rPr lang="nl-NL" sz="1200" dirty="0"/>
              <a:t>: In mei 2019 vielen agenten het studentenhuis waar de 27-jarige </a:t>
            </a:r>
            <a:r>
              <a:rPr lang="nl-NL" sz="1200" dirty="0" err="1"/>
              <a:t>Oqba</a:t>
            </a:r>
            <a:r>
              <a:rPr lang="nl-NL" sz="1200" dirty="0"/>
              <a:t> </a:t>
            </a:r>
            <a:r>
              <a:rPr lang="nl-NL" sz="1200" dirty="0" err="1"/>
              <a:t>Hashad</a:t>
            </a:r>
            <a:r>
              <a:rPr lang="nl-NL" sz="1200" dirty="0"/>
              <a:t> woonde binnen. Alle bewoners werden opgepakt. Zijn huisgenoten werden al gauw vrij gelaten, maar </a:t>
            </a:r>
            <a:r>
              <a:rPr lang="nl-NL" sz="1200" dirty="0" err="1"/>
              <a:t>Oqba</a:t>
            </a:r>
            <a:r>
              <a:rPr lang="nl-NL" sz="1200" dirty="0"/>
              <a:t> niet.</a:t>
            </a:r>
          </a:p>
          <a:p>
            <a:pPr marL="0" indent="0">
              <a:buNone/>
            </a:pPr>
            <a:r>
              <a:rPr lang="nl-NL" sz="1200" dirty="0">
                <a:latin typeface="Amnesty Trade Gothic"/>
              </a:rPr>
              <a:t>Hij zit sindsdien in voorarrest, alleen maar omdat zijn broer </a:t>
            </a:r>
            <a:r>
              <a:rPr lang="nl-NL" sz="1200" dirty="0" err="1">
                <a:latin typeface="Amnesty Trade Gothic"/>
              </a:rPr>
              <a:t>Amr</a:t>
            </a:r>
            <a:r>
              <a:rPr lang="nl-NL" sz="1200" dirty="0">
                <a:latin typeface="Amnesty Trade Gothic"/>
              </a:rPr>
              <a:t> mensenrechtenactivist is. </a:t>
            </a:r>
            <a:r>
              <a:rPr lang="nl-NL" sz="1200" dirty="0" err="1">
                <a:latin typeface="Amnesty Trade Gothic"/>
              </a:rPr>
              <a:t>Amr</a:t>
            </a:r>
            <a:r>
              <a:rPr lang="nl-NL" b="0" i="0" dirty="0">
                <a:solidFill>
                  <a:srgbClr val="000000"/>
                </a:solidFill>
                <a:effectLst/>
                <a:latin typeface="Calibri" panose="020F0502020204030204" pitchFamily="34" charset="0"/>
              </a:rPr>
              <a:t> doet onderzoek naar wat de overheid fout doet: mensen ontvoeren, gevangenen slecht behandelen… De overheid wil graag dat hij daarmee ophoudt. Maar ze kunnen hem niets maken, omdat hij naar het buitenland is gevlucht. Om wraak te nemen op </a:t>
            </a:r>
            <a:r>
              <a:rPr lang="nl-NL" b="0" i="0" dirty="0" err="1">
                <a:solidFill>
                  <a:srgbClr val="000000"/>
                </a:solidFill>
                <a:effectLst/>
                <a:latin typeface="Calibri" panose="020F0502020204030204" pitchFamily="34" charset="0"/>
              </a:rPr>
              <a:t>Amr</a:t>
            </a:r>
            <a:r>
              <a:rPr lang="nl-NL" b="0" i="0" dirty="0">
                <a:solidFill>
                  <a:srgbClr val="000000"/>
                </a:solidFill>
                <a:effectLst/>
                <a:latin typeface="Calibri" panose="020F0502020204030204" pitchFamily="34" charset="0"/>
              </a:rPr>
              <a:t>, pakten agenten zijn broertje </a:t>
            </a:r>
            <a:r>
              <a:rPr lang="nl-NL" b="0" i="0" dirty="0" err="1">
                <a:solidFill>
                  <a:srgbClr val="000000"/>
                </a:solidFill>
                <a:effectLst/>
                <a:latin typeface="Calibri" panose="020F0502020204030204" pitchFamily="34" charset="0"/>
              </a:rPr>
              <a:t>Oqba</a:t>
            </a:r>
            <a:r>
              <a:rPr lang="nl-NL" b="0" i="0" dirty="0">
                <a:solidFill>
                  <a:srgbClr val="000000"/>
                </a:solidFill>
                <a:effectLst/>
                <a:latin typeface="Calibri" panose="020F0502020204030204" pitchFamily="34" charset="0"/>
              </a:rPr>
              <a:t> op. </a:t>
            </a:r>
            <a:r>
              <a:rPr lang="nl-NL" sz="1200" dirty="0">
                <a:latin typeface="Amnesty Trade Gothic"/>
              </a:rPr>
              <a:t>In de gevangenis gaat het niet goed met </a:t>
            </a:r>
            <a:r>
              <a:rPr lang="nl-NL" sz="1200" dirty="0" err="1">
                <a:latin typeface="Amnesty Trade Gothic"/>
              </a:rPr>
              <a:t>Oqba</a:t>
            </a:r>
            <a:r>
              <a:rPr lang="nl-NL" sz="1200" dirty="0">
                <a:latin typeface="Amnesty Trade Gothic"/>
              </a:rPr>
              <a:t>. De beenprothese die hij sinds een ongeluk in zijn jeugd nodig heeft brak. Zestien maanden lang kreeg hij geen nieuwe, waardoor hij afhankelijk was van anderen. De vervangende prothese past niet en zorgt voor verwondingen.</a:t>
            </a:r>
          </a:p>
          <a:p>
            <a:pPr marL="0" indent="0">
              <a:buNone/>
            </a:pPr>
            <a:r>
              <a:rPr lang="nl-NL" sz="1200" dirty="0"/>
              <a:t>De Egyptische autoriteiten starten een nieuwe nepzaak tegen hem om hem langer vast te kunnen houden. </a:t>
            </a:r>
            <a:endParaRPr lang="en-NL" sz="1200" dirty="0"/>
          </a:p>
          <a:p>
            <a:endParaRPr lang="nl-NL" dirty="0"/>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29</a:t>
            </a:fld>
            <a:endParaRPr lang="en-NL"/>
          </a:p>
        </p:txBody>
      </p:sp>
    </p:spTree>
    <p:extLst>
      <p:ext uri="{BB962C8B-B14F-4D97-AF65-F5344CB8AC3E}">
        <p14:creationId xmlns:p14="http://schemas.microsoft.com/office/powerpoint/2010/main" val="2897646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Oqba heeft niets misdaan. Hij wordt alleen maar vastgehouden om druk uit te oefenen op zijn broer. Dit is in strijd met artikel 9 van de UVRM: Je mag niet zomaar worden opgesloten. Ook artikel 10 van de UVRM wordt geschonden: Je hebt recht op een eerlijke en openbare rechtszaak met een onafhankelijke rechter. En volgens artikel 22 van de UVRM en het Verdrag voor Economische, Sociale en Culturele rechten heeft iedereen recht op medische verzorging.</a:t>
            </a:r>
          </a:p>
        </p:txBody>
      </p:sp>
      <p:sp>
        <p:nvSpPr>
          <p:cNvPr id="4" name="Slide Number Placeholder 3"/>
          <p:cNvSpPr>
            <a:spLocks noGrp="1"/>
          </p:cNvSpPr>
          <p:nvPr>
            <p:ph type="sldNum" sz="quarter" idx="5"/>
          </p:nvPr>
        </p:nvSpPr>
        <p:spPr/>
        <p:txBody>
          <a:bodyPr/>
          <a:lstStyle/>
          <a:p>
            <a:fld id="{7C549558-F89B-B245-8D69-5C4D8BFEAC10}" type="slidenum">
              <a:rPr lang="en-NL" smtClean="0"/>
              <a:t>30</a:t>
            </a:fld>
            <a:endParaRPr lang="en-NL"/>
          </a:p>
        </p:txBody>
      </p:sp>
    </p:spTree>
    <p:extLst>
      <p:ext uri="{BB962C8B-B14F-4D97-AF65-F5344CB8AC3E}">
        <p14:creationId xmlns:p14="http://schemas.microsoft.com/office/powerpoint/2010/main" val="964612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Artikel 9, 10 </a:t>
            </a:r>
            <a:r>
              <a:rPr lang="en-US" dirty="0" err="1">
                <a:latin typeface="Calibri"/>
                <a:ea typeface="Calibri"/>
                <a:cs typeface="Calibri"/>
              </a:rPr>
              <a:t>en</a:t>
            </a:r>
            <a:r>
              <a:rPr lang="en-US" dirty="0">
                <a:latin typeface="Calibri"/>
                <a:ea typeface="Calibri"/>
                <a:cs typeface="Calibri"/>
              </a:rPr>
              <a:t> 22.</a:t>
            </a:r>
          </a:p>
        </p:txBody>
      </p:sp>
      <p:sp>
        <p:nvSpPr>
          <p:cNvPr id="4" name="Slide Number Placeholder 3"/>
          <p:cNvSpPr>
            <a:spLocks noGrp="1"/>
          </p:cNvSpPr>
          <p:nvPr>
            <p:ph type="sldNum" sz="quarter" idx="5"/>
          </p:nvPr>
        </p:nvSpPr>
        <p:spPr/>
        <p:txBody>
          <a:bodyPr/>
          <a:lstStyle/>
          <a:p>
            <a:fld id="{7C549558-F89B-B245-8D69-5C4D8BFEAC10}" type="slidenum">
              <a:rPr lang="en-NL" smtClean="0"/>
              <a:t>31</a:t>
            </a:fld>
            <a:endParaRPr lang="en-NL"/>
          </a:p>
        </p:txBody>
      </p:sp>
    </p:spTree>
    <p:extLst>
      <p:ext uri="{BB962C8B-B14F-4D97-AF65-F5344CB8AC3E}">
        <p14:creationId xmlns:p14="http://schemas.microsoft.com/office/powerpoint/2010/main" val="2560042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549824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60D1D-55A5-327B-05D4-11E613E2E6DE}"/>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F0D790DF-A1E5-D1BA-B767-A388661E6389}"/>
              </a:ext>
            </a:extLst>
          </p:cNvPr>
          <p:cNvSpPr>
            <a:spLocks noGrp="1"/>
          </p:cNvSpPr>
          <p:nvPr>
            <p:ph idx="1"/>
          </p:nvPr>
        </p:nvSpPr>
        <p:spPr>
          <a:xfrm>
            <a:off x="1054801"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8" name="Title Placeholder 1">
            <a:extLst>
              <a:ext uri="{FF2B5EF4-FFF2-40B4-BE49-F238E27FC236}">
                <a16:creationId xmlns:a16="http://schemas.microsoft.com/office/drawing/2014/main" id="{64126D1D-ECCA-65CB-2320-E6A638EFECB5}"/>
              </a:ext>
            </a:extLst>
          </p:cNvPr>
          <p:cNvSpPr>
            <a:spLocks noGrp="1"/>
          </p:cNvSpPr>
          <p:nvPr>
            <p:ph type="title" hasCustomPrompt="1"/>
          </p:nvPr>
        </p:nvSpPr>
        <p:spPr>
          <a:xfrm>
            <a:off x="105480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9" name="Text Placeholder 14">
            <a:extLst>
              <a:ext uri="{FF2B5EF4-FFF2-40B4-BE49-F238E27FC236}">
                <a16:creationId xmlns:a16="http://schemas.microsoft.com/office/drawing/2014/main" id="{2920D3E8-2653-6901-BC8C-A116A8990C65}"/>
              </a:ext>
            </a:extLst>
          </p:cNvPr>
          <p:cNvSpPr>
            <a:spLocks noGrp="1"/>
          </p:cNvSpPr>
          <p:nvPr>
            <p:ph type="body" sz="quarter" idx="10"/>
          </p:nvPr>
        </p:nvSpPr>
        <p:spPr>
          <a:xfrm>
            <a:off x="1054801"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143382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 slide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AE6F5-2CE3-F395-5D91-CF1A98EEF4E5}"/>
              </a:ext>
            </a:extLst>
          </p:cNvPr>
          <p:cNvPicPr>
            <a:picLocks noChangeAspect="1"/>
          </p:cNvPicPr>
          <p:nvPr userDrawn="1"/>
        </p:nvPicPr>
        <p:blipFill>
          <a:blip r:embed="rId2"/>
          <a:src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9BA083BA-C0C7-4827-F033-C66D57C06130}"/>
              </a:ext>
            </a:extLst>
          </p:cNvPr>
          <p:cNvSpPr>
            <a:spLocks noGrp="1"/>
          </p:cNvSpPr>
          <p:nvPr>
            <p:ph idx="1"/>
          </p:nvPr>
        </p:nvSpPr>
        <p:spPr>
          <a:xfrm>
            <a:off x="240265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tle Placeholder 1">
            <a:extLst>
              <a:ext uri="{FF2B5EF4-FFF2-40B4-BE49-F238E27FC236}">
                <a16:creationId xmlns:a16="http://schemas.microsoft.com/office/drawing/2014/main" id="{7E373634-BAC0-B6E0-190D-155ED1A9E3CC}"/>
              </a:ext>
            </a:extLst>
          </p:cNvPr>
          <p:cNvSpPr>
            <a:spLocks noGrp="1"/>
          </p:cNvSpPr>
          <p:nvPr>
            <p:ph type="title" hasCustomPrompt="1"/>
          </p:nvPr>
        </p:nvSpPr>
        <p:spPr>
          <a:xfrm>
            <a:off x="2402650"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6" name="Text Placeholder 14">
            <a:extLst>
              <a:ext uri="{FF2B5EF4-FFF2-40B4-BE49-F238E27FC236}">
                <a16:creationId xmlns:a16="http://schemas.microsoft.com/office/drawing/2014/main" id="{2E19F37C-3E89-C84C-78C7-49677F5EA733}"/>
              </a:ext>
            </a:extLst>
          </p:cNvPr>
          <p:cNvSpPr>
            <a:spLocks noGrp="1"/>
          </p:cNvSpPr>
          <p:nvPr>
            <p:ph type="body" sz="quarter" idx="10"/>
          </p:nvPr>
        </p:nvSpPr>
        <p:spPr>
          <a:xfrm>
            <a:off x="2402650"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4111233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277CD-BEA7-69C4-92CA-E098B224DD70}"/>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1229B8C4-2D7B-E458-DCE5-2D5A7E2E1AA4}"/>
              </a:ext>
            </a:extLst>
          </p:cNvPr>
          <p:cNvSpPr>
            <a:spLocks noGrp="1"/>
          </p:cNvSpPr>
          <p:nvPr>
            <p:ph idx="1"/>
          </p:nvPr>
        </p:nvSpPr>
        <p:spPr>
          <a:xfrm>
            <a:off x="325767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8" name="Title Placeholder 1">
            <a:extLst>
              <a:ext uri="{FF2B5EF4-FFF2-40B4-BE49-F238E27FC236}">
                <a16:creationId xmlns:a16="http://schemas.microsoft.com/office/drawing/2014/main" id="{88AE4EBA-1009-60F5-3A82-04B82D550AFF}"/>
              </a:ext>
            </a:extLst>
          </p:cNvPr>
          <p:cNvSpPr>
            <a:spLocks noGrp="1"/>
          </p:cNvSpPr>
          <p:nvPr>
            <p:ph type="title" hasCustomPrompt="1"/>
          </p:nvPr>
        </p:nvSpPr>
        <p:spPr>
          <a:xfrm>
            <a:off x="3257674"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9" name="Text Placeholder 14">
            <a:extLst>
              <a:ext uri="{FF2B5EF4-FFF2-40B4-BE49-F238E27FC236}">
                <a16:creationId xmlns:a16="http://schemas.microsoft.com/office/drawing/2014/main" id="{42812570-699F-98D1-9295-AB2755B8D5C8}"/>
              </a:ext>
            </a:extLst>
          </p:cNvPr>
          <p:cNvSpPr>
            <a:spLocks noGrp="1"/>
          </p:cNvSpPr>
          <p:nvPr>
            <p:ph type="body" sz="quarter" idx="10"/>
          </p:nvPr>
        </p:nvSpPr>
        <p:spPr>
          <a:xfrm>
            <a:off x="3257674"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61466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3105397" y="4423558"/>
            <a:ext cx="5213268" cy="2078182"/>
          </a:xfrm>
          <a:prstGeom prst="rect">
            <a:avLst/>
          </a:prstGeom>
        </p:spPr>
        <p:txBody>
          <a:bodyPr vert="horz" lIns="91440" tIns="45720" rIns="91440" bIns="45720" rtlCol="0" anchor="t">
            <a:normAutofit/>
          </a:bodyPr>
          <a:lstStyle>
            <a:lvl1pPr algn="ctr">
              <a:defRPr sz="25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199711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10">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1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1581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33169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45231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A9CCFB83-DF8F-4BFE-34C2-E3878B39CEE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27C1772F-1D9F-07D4-FC2B-4AD270ACC9B1}"/>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1040C0EE-B633-7A79-85EB-CD13669205E8}"/>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A8F0081-A8CA-FC75-3447-7DE24F3BE9BE}"/>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138867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a:p>
        </p:txBody>
      </p:sp>
      <p:sp>
        <p:nvSpPr>
          <p:cNvPr id="6" name="Content Placeholder 2">
            <a:extLst>
              <a:ext uri="{FF2B5EF4-FFF2-40B4-BE49-F238E27FC236}">
                <a16:creationId xmlns:a16="http://schemas.microsoft.com/office/drawing/2014/main" id="{920399F4-E907-8C9B-8CFD-ED2E10769487}"/>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4" name="Picture 13" descr="A black and yellow location pin&#10;&#10;Description automatically generated">
            <a:extLst>
              <a:ext uri="{FF2B5EF4-FFF2-40B4-BE49-F238E27FC236}">
                <a16:creationId xmlns:a16="http://schemas.microsoft.com/office/drawing/2014/main" id="{EF7CC4B0-B796-1993-3D08-6B286D8E8B50}"/>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5" name="Title Placeholder 1">
            <a:extLst>
              <a:ext uri="{FF2B5EF4-FFF2-40B4-BE49-F238E27FC236}">
                <a16:creationId xmlns:a16="http://schemas.microsoft.com/office/drawing/2014/main" id="{57CE8B40-A7C9-9EFA-B0EA-E50FD9D5668B}"/>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6" name="Text Placeholder 14">
            <a:extLst>
              <a:ext uri="{FF2B5EF4-FFF2-40B4-BE49-F238E27FC236}">
                <a16:creationId xmlns:a16="http://schemas.microsoft.com/office/drawing/2014/main" id="{2AC5AFE1-917F-5AC5-B460-DEA89105AC5C}"/>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4121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2DB3816C-EBB4-E3FC-7AD6-DA567BBE162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28689058-3BED-E924-1720-240216774B6B}"/>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B704D8FF-4E19-A95B-52B5-97243775DEA7}"/>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5EEFB9C-19C1-577D-2D8E-5E34C15D5EC7}"/>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60982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6DFDE-BB87-EB01-AA89-ECF90602F29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7830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 slide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AE627-4669-F6D0-89BB-DB0F69465E08}"/>
              </a:ext>
            </a:extLst>
          </p:cNvPr>
          <p:cNvPicPr>
            <a:picLocks noChangeAspect="1"/>
          </p:cNvPicPr>
          <p:nvPr userDrawn="1"/>
        </p:nvPicPr>
        <p:blipFill>
          <a:blip r:embed="rId2"/>
          <a:src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5D1E88B2-E294-C1FB-7BF4-6238673C3548}"/>
              </a:ext>
            </a:extLst>
          </p:cNvPr>
          <p:cNvSpPr>
            <a:spLocks noGrp="1"/>
          </p:cNvSpPr>
          <p:nvPr>
            <p:ph idx="1"/>
          </p:nvPr>
        </p:nvSpPr>
        <p:spPr>
          <a:xfrm>
            <a:off x="3121107"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tle Placeholder 1">
            <a:extLst>
              <a:ext uri="{FF2B5EF4-FFF2-40B4-BE49-F238E27FC236}">
                <a16:creationId xmlns:a16="http://schemas.microsoft.com/office/drawing/2014/main" id="{3E33369B-42FE-5668-1561-52068DB749EF}"/>
              </a:ext>
            </a:extLst>
          </p:cNvPr>
          <p:cNvSpPr>
            <a:spLocks noGrp="1"/>
          </p:cNvSpPr>
          <p:nvPr>
            <p:ph type="title" hasCustomPrompt="1"/>
          </p:nvPr>
        </p:nvSpPr>
        <p:spPr>
          <a:xfrm>
            <a:off x="3121107"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6" name="Text Placeholder 14">
            <a:extLst>
              <a:ext uri="{FF2B5EF4-FFF2-40B4-BE49-F238E27FC236}">
                <a16:creationId xmlns:a16="http://schemas.microsoft.com/office/drawing/2014/main" id="{6D169453-0A22-5DC8-FDB3-CDAE2655EE9A}"/>
              </a:ext>
            </a:extLst>
          </p:cNvPr>
          <p:cNvSpPr>
            <a:spLocks noGrp="1"/>
          </p:cNvSpPr>
          <p:nvPr>
            <p:ph type="body" sz="quarter" idx="10"/>
          </p:nvPr>
        </p:nvSpPr>
        <p:spPr>
          <a:xfrm>
            <a:off x="3121107"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85870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01/11/2024</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52" r:id="rId3"/>
    <p:sldLayoutId id="2147483653" r:id="rId4"/>
    <p:sldLayoutId id="2147483656" r:id="rId5"/>
    <p:sldLayoutId id="2147483655" r:id="rId6"/>
    <p:sldLayoutId id="2147483662" r:id="rId7"/>
    <p:sldLayoutId id="2147483663" r:id="rId8"/>
    <p:sldLayoutId id="2147483667" r:id="rId9"/>
    <p:sldLayoutId id="2147483668" r:id="rId10"/>
    <p:sldLayoutId id="2147483669" r:id="rId11"/>
    <p:sldLayoutId id="2147483670" r:id="rId12"/>
    <p:sldLayoutId id="2147483659"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00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latin typeface="Amnesty Trade Gothic"/>
              </a:rPr>
              <a:t>Amnesty Actief</a:t>
            </a:r>
            <a:br>
              <a:rPr lang="nl-NL"/>
            </a:br>
            <a:br>
              <a:rPr lang="nl-NL"/>
            </a:br>
            <a:endParaRPr lang="en-NL" b="0">
              <a:latin typeface="Amnesty Trade Gothic"/>
            </a:endParaRPr>
          </a:p>
        </p:txBody>
      </p:sp>
    </p:spTree>
    <p:extLst>
      <p:ext uri="{BB962C8B-B14F-4D97-AF65-F5344CB8AC3E}">
        <p14:creationId xmlns:p14="http://schemas.microsoft.com/office/powerpoint/2010/main" val="680741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6043D9FF-369B-FF30-BF63-95041AB2422B}"/>
              </a:ext>
            </a:extLst>
          </p:cNvPr>
          <p:cNvSpPr/>
          <p:nvPr/>
        </p:nvSpPr>
        <p:spPr>
          <a:xfrm>
            <a:off x="2095500" y="4413034"/>
            <a:ext cx="6334494" cy="1225766"/>
          </a:xfrm>
          <a:prstGeom prst="rect">
            <a:avLst/>
          </a:prstGeom>
          <a:solidFill>
            <a:srgbClr val="FF7C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A997605E-EA62-DCAE-CA4C-F0FABF871A4F}"/>
              </a:ext>
            </a:extLst>
          </p:cNvPr>
          <p:cNvSpPr/>
          <p:nvPr/>
        </p:nvSpPr>
        <p:spPr>
          <a:xfrm>
            <a:off x="2095500" y="3256788"/>
            <a:ext cx="6334494" cy="1105661"/>
          </a:xfrm>
          <a:prstGeom prst="rect">
            <a:avLst/>
          </a:prstGeom>
          <a:solidFill>
            <a:srgbClr val="AFFF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584DC059-BADD-6536-3DA4-8F67731C5C11}"/>
              </a:ext>
            </a:extLst>
          </p:cNvPr>
          <p:cNvSpPr/>
          <p:nvPr/>
        </p:nvSpPr>
        <p:spPr>
          <a:xfrm>
            <a:off x="2095500" y="2364721"/>
            <a:ext cx="6334494" cy="841481"/>
          </a:xfrm>
          <a:prstGeom prst="rect">
            <a:avLst/>
          </a:prstGeom>
          <a:solidFill>
            <a:srgbClr val="FFFF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p:txBody>
          <a:bodyPr>
            <a:normAutofit fontScale="92500"/>
          </a:bodyPr>
          <a:lstStyle/>
          <a:p>
            <a:pPr marL="514350" indent="-514350">
              <a:buAutoNum type="alphaUcPeriod"/>
            </a:pPr>
            <a:r>
              <a:rPr lang="nl-NL" dirty="0"/>
              <a:t>Een recht is als een wet, als je het recht overtreedt word je gestraft.</a:t>
            </a:r>
          </a:p>
          <a:p>
            <a:pPr marL="514350" indent="-514350">
              <a:buAutoNum type="alphaUcPeriod"/>
            </a:pPr>
            <a:r>
              <a:rPr lang="nl-NL" dirty="0"/>
              <a:t>Een recht is als een spelregel, het zorgt ervoor dat er eerlijke afspraken zijn.</a:t>
            </a:r>
          </a:p>
          <a:p>
            <a:pPr marL="514350" indent="-514350">
              <a:buAutoNum type="alphaUcPeriod"/>
            </a:pPr>
            <a:r>
              <a:rPr lang="nl-NL" dirty="0"/>
              <a:t>Een recht is een soort straf. Als je iets gedaan hebt wat niet mag, dan krijg je dit recht.</a:t>
            </a:r>
            <a:endParaRPr lang="en-NL" dirty="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402650" y="825703"/>
            <a:ext cx="7046150" cy="841481"/>
          </a:xfrm>
        </p:spPr>
        <p:txBody>
          <a:bodyPr/>
          <a:lstStyle/>
          <a:p>
            <a:r>
              <a:rPr lang="nl-NL"/>
              <a:t>Mensenrechten gelden voor </a:t>
            </a:r>
            <a:r>
              <a:rPr lang="nl-NL" u="sng"/>
              <a:t>iedereen</a:t>
            </a:r>
            <a:r>
              <a:rPr lang="nl-NL"/>
              <a:t>, </a:t>
            </a:r>
            <a:r>
              <a:rPr lang="nl-NL" u="sng"/>
              <a:t>altijd</a:t>
            </a:r>
            <a:r>
              <a:rPr lang="nl-NL"/>
              <a:t> en </a:t>
            </a:r>
            <a:r>
              <a:rPr lang="nl-NL" u="sng"/>
              <a:t>overal</a:t>
            </a:r>
            <a:r>
              <a:rPr lang="nl-NL"/>
              <a:t>. </a:t>
            </a:r>
            <a:br>
              <a:rPr lang="nl-NL"/>
            </a:br>
            <a:r>
              <a:rPr lang="nl-NL"/>
              <a:t>Wat bedoelen we precies met een recht?</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402650" y="1668433"/>
            <a:ext cx="3845648" cy="341632"/>
          </a:xfrm>
        </p:spPr>
        <p:txBody>
          <a:bodyPr/>
          <a:lstStyle/>
          <a:p>
            <a:r>
              <a:rPr lang="nl-NL"/>
              <a:t>Kies uit de volgende antwoorden</a:t>
            </a:r>
            <a:endParaRPr lang="en-NL"/>
          </a:p>
        </p:txBody>
      </p:sp>
    </p:spTree>
    <p:extLst>
      <p:ext uri="{BB962C8B-B14F-4D97-AF65-F5344CB8AC3E}">
        <p14:creationId xmlns:p14="http://schemas.microsoft.com/office/powerpoint/2010/main" val="20204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a:normAutofit lnSpcReduction="10000"/>
          </a:bodyPr>
          <a:lstStyle/>
          <a:p>
            <a:pPr marL="0" indent="0">
              <a:buNone/>
            </a:pPr>
            <a:r>
              <a:rPr lang="nl-NL" sz="1800" err="1"/>
              <a:t>Denzel</a:t>
            </a:r>
            <a:r>
              <a:rPr lang="nl-NL" sz="1800"/>
              <a:t> komt uit school. Hij wil liever eerst zijn aardrijkskundetoets leren voordat hij met zijn vrienden gaat knikkeren. </a:t>
            </a:r>
            <a:r>
              <a:rPr lang="nl-NL" sz="1800" err="1"/>
              <a:t>Denzel</a:t>
            </a:r>
            <a:r>
              <a:rPr lang="nl-NL" sz="1800"/>
              <a:t> mag dit (</a:t>
            </a:r>
            <a:r>
              <a:rPr lang="nl-NL" sz="1800">
                <a:highlight>
                  <a:srgbClr val="99CCFF"/>
                </a:highlight>
              </a:rPr>
              <a:t>a: wel</a:t>
            </a:r>
            <a:r>
              <a:rPr lang="nl-NL" sz="1800"/>
              <a:t>,</a:t>
            </a:r>
            <a:r>
              <a:rPr lang="nl-NL" sz="1800">
                <a:highlight>
                  <a:srgbClr val="FEB9A3"/>
                </a:highlight>
              </a:rPr>
              <a:t> b: niet</a:t>
            </a:r>
            <a:r>
              <a:rPr lang="nl-NL" sz="1800"/>
              <a:t>) doen, want spelen is een (</a:t>
            </a:r>
            <a:r>
              <a:rPr lang="nl-NL" sz="1800">
                <a:highlight>
                  <a:srgbClr val="99CCFF"/>
                </a:highlight>
              </a:rPr>
              <a:t>a: recht</a:t>
            </a:r>
            <a:r>
              <a:rPr lang="nl-NL" sz="1800"/>
              <a:t>, </a:t>
            </a:r>
            <a:r>
              <a:rPr lang="nl-NL" sz="1800">
                <a:highlight>
                  <a:srgbClr val="FEB9A3"/>
                </a:highlight>
              </a:rPr>
              <a:t>b: plicht</a:t>
            </a:r>
            <a:r>
              <a:rPr lang="nl-NL" sz="1800"/>
              <a:t>)</a:t>
            </a:r>
          </a:p>
          <a:p>
            <a:pPr marL="0" indent="0">
              <a:buNone/>
            </a:pPr>
            <a:r>
              <a:rPr lang="nl-NL" sz="1800">
                <a:solidFill>
                  <a:schemeClr val="bg2"/>
                </a:solidFill>
              </a:rPr>
              <a:t>Femke is 10 jaar. Ze houdt heel erg van voetbal en wil graag een half jaar stoppen met school om goed te kunnen oefenen. Dit mag (a: wel, b: niet), want naar school gaan is in Nederland een (a: recht, b: plicht)</a:t>
            </a:r>
          </a:p>
          <a:p>
            <a:pPr marL="0" indent="0">
              <a:buNone/>
            </a:pPr>
            <a:r>
              <a:rPr lang="nl-NL" sz="1800">
                <a:solidFill>
                  <a:schemeClr val="bg2"/>
                </a:solidFill>
              </a:rPr>
              <a:t>Abdul is 8 jaar. Door een ongeluk moet hij aan zijn knie worden geopereerd. Hij wil dit liever niet want hij is bang voor naalden. Ouders hebben (a: het recht, b: de plicht) om dit samen met Abdul te beslissen.</a:t>
            </a:r>
          </a:p>
          <a:p>
            <a:pPr marL="0" indent="0">
              <a:buNone/>
            </a:pPr>
            <a:r>
              <a:rPr lang="nl-NL" sz="1800" err="1">
                <a:solidFill>
                  <a:schemeClr val="bg2"/>
                </a:solidFill>
              </a:rPr>
              <a:t>Moira</a:t>
            </a:r>
            <a:r>
              <a:rPr lang="nl-NL" sz="1800">
                <a:solidFill>
                  <a:schemeClr val="bg2"/>
                </a:solidFill>
              </a:rPr>
              <a:t> woont bij haar vader. Omdat haar moeder verder weg woont vindt ze het fijn om alleen in het weekend naar haar toe te gaan. Dit mag (a: wel, b: niet), </a:t>
            </a:r>
            <a:r>
              <a:rPr lang="nl-NL" sz="1800" err="1">
                <a:solidFill>
                  <a:schemeClr val="bg2"/>
                </a:solidFill>
              </a:rPr>
              <a:t>Moira</a:t>
            </a:r>
            <a:r>
              <a:rPr lang="nl-NL" sz="1800">
                <a:solidFill>
                  <a:schemeClr val="bg2"/>
                </a:solidFill>
              </a:rPr>
              <a:t> heeft (a: het recht, b: de plicht) hierover mee te beslissen.</a:t>
            </a:r>
          </a:p>
          <a:p>
            <a:pPr marL="0" indent="0">
              <a:buNone/>
            </a:pPr>
            <a:endParaRPr lang="nl-NL" sz="1800"/>
          </a:p>
          <a:p>
            <a:pPr marL="0" indent="0">
              <a:buNone/>
            </a:pPr>
            <a:endParaRPr lang="en-NL" sz="180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965940"/>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827235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a:normAutofit lnSpcReduction="10000"/>
          </a:bodyPr>
          <a:lstStyle/>
          <a:p>
            <a:pPr marL="0" indent="0">
              <a:buNone/>
            </a:pPr>
            <a:r>
              <a:rPr lang="nl-NL" sz="1800" err="1">
                <a:solidFill>
                  <a:schemeClr val="bg2"/>
                </a:solidFill>
              </a:rPr>
              <a:t>Denzel</a:t>
            </a:r>
            <a:r>
              <a:rPr lang="nl-NL" sz="1800">
                <a:solidFill>
                  <a:schemeClr val="bg2"/>
                </a:solidFill>
              </a:rPr>
              <a:t> komt uit school. Hij wil liever eerst zijn aardrijkskundetoets leren voordat hij met zijn vrienden gaat knikkeren. </a:t>
            </a:r>
            <a:r>
              <a:rPr lang="nl-NL" sz="1800" err="1">
                <a:solidFill>
                  <a:schemeClr val="bg2"/>
                </a:solidFill>
              </a:rPr>
              <a:t>Denzel</a:t>
            </a:r>
            <a:r>
              <a:rPr lang="nl-NL" sz="1800">
                <a:solidFill>
                  <a:schemeClr val="bg2"/>
                </a:solidFill>
              </a:rPr>
              <a:t> mag dit (a: wel, b: niet) doen, want spelen is een (a: recht, b: plicht)</a:t>
            </a:r>
          </a:p>
          <a:p>
            <a:pPr marL="0" indent="0">
              <a:buNone/>
            </a:pPr>
            <a:r>
              <a:rPr lang="nl-NL" sz="1800"/>
              <a:t>Femke is 10 jaar. Ze houdt heel erg van voetbal en wil graag een half jaar stoppen met school om goed te kunnen oefenen. Dit mag (</a:t>
            </a:r>
            <a:r>
              <a:rPr lang="nl-NL" sz="1800">
                <a:highlight>
                  <a:srgbClr val="99CCFF"/>
                </a:highlight>
              </a:rPr>
              <a:t>a: wel</a:t>
            </a:r>
            <a:r>
              <a:rPr lang="nl-NL" sz="1800"/>
              <a:t>, </a:t>
            </a:r>
            <a:r>
              <a:rPr lang="nl-NL" sz="1800">
                <a:highlight>
                  <a:srgbClr val="FEB9A3"/>
                </a:highlight>
              </a:rPr>
              <a:t>b: niet</a:t>
            </a:r>
            <a:r>
              <a:rPr lang="nl-NL" sz="1800"/>
              <a:t>), want naar school gaan is in Nederland een (</a:t>
            </a:r>
            <a:r>
              <a:rPr lang="nl-NL" sz="1800">
                <a:highlight>
                  <a:srgbClr val="99CCFF"/>
                </a:highlight>
              </a:rPr>
              <a:t>a: recht</a:t>
            </a:r>
            <a:r>
              <a:rPr lang="nl-NL" sz="1800"/>
              <a:t>, </a:t>
            </a:r>
            <a:r>
              <a:rPr lang="nl-NL" sz="1800">
                <a:highlight>
                  <a:srgbClr val="FEB9A3"/>
                </a:highlight>
              </a:rPr>
              <a:t>b: plicht</a:t>
            </a:r>
            <a:r>
              <a:rPr lang="nl-NL" sz="1800"/>
              <a:t>)</a:t>
            </a:r>
          </a:p>
          <a:p>
            <a:pPr marL="0" indent="0">
              <a:buNone/>
            </a:pPr>
            <a:r>
              <a:rPr lang="nl-NL" sz="1800">
                <a:solidFill>
                  <a:schemeClr val="bg2"/>
                </a:solidFill>
              </a:rPr>
              <a:t>Abdul is 8 jaar. Door een ongeluk moet hij aan zijn knie worden geopereerd. Hij wil dit liever niet want hij is bang voor naalden. Ouders hebben (a: het recht, b: de plicht) om dit samen met Abdul te beslissen.</a:t>
            </a:r>
          </a:p>
          <a:p>
            <a:pPr marL="0" indent="0">
              <a:buNone/>
            </a:pPr>
            <a:r>
              <a:rPr lang="nl-NL" sz="1800" err="1">
                <a:solidFill>
                  <a:schemeClr val="bg2"/>
                </a:solidFill>
              </a:rPr>
              <a:t>Moira</a:t>
            </a:r>
            <a:r>
              <a:rPr lang="nl-NL" sz="1800">
                <a:solidFill>
                  <a:schemeClr val="bg2"/>
                </a:solidFill>
              </a:rPr>
              <a:t> woont bij haar vader. Omdat haar moeder verder weg woont vindt ze het fijn om alleen in het weekend naar haar toe te gaan. Dit mag (a: wel, b: niet), </a:t>
            </a:r>
            <a:r>
              <a:rPr lang="nl-NL" sz="1800" err="1">
                <a:solidFill>
                  <a:schemeClr val="bg2"/>
                </a:solidFill>
              </a:rPr>
              <a:t>Moira</a:t>
            </a:r>
            <a:r>
              <a:rPr lang="nl-NL" sz="1800">
                <a:solidFill>
                  <a:schemeClr val="bg2"/>
                </a:solidFill>
              </a:rPr>
              <a:t> heeft (a: het recht, b: de plicht) hierover mee te beslissen.</a:t>
            </a:r>
          </a:p>
          <a:p>
            <a:pPr marL="0" indent="0">
              <a:buNone/>
            </a:pPr>
            <a:endParaRPr lang="nl-NL" sz="1800"/>
          </a:p>
          <a:p>
            <a:pPr marL="0" indent="0">
              <a:buNone/>
            </a:pPr>
            <a:endParaRPr lang="en-NL" sz="180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965940"/>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1274968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a:normAutofit lnSpcReduction="10000"/>
          </a:bodyPr>
          <a:lstStyle/>
          <a:p>
            <a:pPr marL="0" indent="0">
              <a:buNone/>
            </a:pPr>
            <a:r>
              <a:rPr lang="nl-NL" sz="1800" dirty="0" err="1">
                <a:solidFill>
                  <a:schemeClr val="bg2"/>
                </a:solidFill>
              </a:rPr>
              <a:t>Denzel</a:t>
            </a:r>
            <a:r>
              <a:rPr lang="nl-NL" sz="1800" dirty="0">
                <a:solidFill>
                  <a:schemeClr val="bg2"/>
                </a:solidFill>
              </a:rPr>
              <a:t> komt uit school. Hij wil liever eerst zijn aardrijkskundetoets leren voordat hij met zijn vrienden gaat knikkeren. </a:t>
            </a:r>
            <a:r>
              <a:rPr lang="nl-NL" sz="1800" dirty="0" err="1">
                <a:solidFill>
                  <a:schemeClr val="bg2"/>
                </a:solidFill>
              </a:rPr>
              <a:t>Denzel</a:t>
            </a:r>
            <a:r>
              <a:rPr lang="nl-NL" sz="1800" dirty="0">
                <a:solidFill>
                  <a:schemeClr val="bg2"/>
                </a:solidFill>
              </a:rPr>
              <a:t> mag dit (a: wel, b: niet) doen, want spelen is een (a: recht, b: plicht)</a:t>
            </a:r>
          </a:p>
          <a:p>
            <a:pPr marL="0" indent="0">
              <a:buNone/>
            </a:pPr>
            <a:r>
              <a:rPr lang="nl-NL" sz="1800" dirty="0">
                <a:solidFill>
                  <a:schemeClr val="bg2"/>
                </a:solidFill>
              </a:rPr>
              <a:t>Femke is 10 jaar. Ze houdt heel erg van voetbal en wil graag een half jaar stoppen met school om goed te kunnen oefenen. Dit mag (a: wel, b: niet), want naar school gaan is in Nederland een (a: recht, b: plicht)</a:t>
            </a:r>
          </a:p>
          <a:p>
            <a:pPr marL="0" indent="0">
              <a:buNone/>
            </a:pPr>
            <a:r>
              <a:rPr lang="nl-NL" sz="1800" dirty="0"/>
              <a:t>Abdul is 8 jaar. Door een ongeluk moet hij aan zijn knie worden geopereerd. Hij wil dit liever niet, want hij is bang voor naalden. Ouders hebben (</a:t>
            </a:r>
            <a:r>
              <a:rPr lang="nl-NL" sz="1800" dirty="0">
                <a:highlight>
                  <a:srgbClr val="99CCFF"/>
                </a:highlight>
              </a:rPr>
              <a:t>a: het recht</a:t>
            </a:r>
            <a:r>
              <a:rPr lang="nl-NL" sz="1800" dirty="0"/>
              <a:t>, </a:t>
            </a:r>
            <a:r>
              <a:rPr lang="nl-NL" sz="1800" dirty="0">
                <a:highlight>
                  <a:srgbClr val="FEB9A3"/>
                </a:highlight>
              </a:rPr>
              <a:t>b: de plicht</a:t>
            </a:r>
            <a:r>
              <a:rPr lang="nl-NL" sz="1800" dirty="0"/>
              <a:t>) om dit samen met Abdul te beslissen.</a:t>
            </a:r>
          </a:p>
          <a:p>
            <a:pPr marL="0" indent="0">
              <a:buNone/>
            </a:pPr>
            <a:r>
              <a:rPr lang="nl-NL" sz="1800" dirty="0" err="1">
                <a:solidFill>
                  <a:schemeClr val="bg2"/>
                </a:solidFill>
              </a:rPr>
              <a:t>Moira</a:t>
            </a:r>
            <a:r>
              <a:rPr lang="nl-NL" sz="1800" dirty="0">
                <a:solidFill>
                  <a:schemeClr val="bg2"/>
                </a:solidFill>
              </a:rPr>
              <a:t> woont bij haar vader. Omdat haar moeder verder weg woont vindt ze het fijn om alleen in het weekend naar haar toe te gaan. Dit mag (a: wel, b: niet), </a:t>
            </a:r>
            <a:r>
              <a:rPr lang="nl-NL" sz="1800" dirty="0" err="1">
                <a:solidFill>
                  <a:schemeClr val="bg2"/>
                </a:solidFill>
              </a:rPr>
              <a:t>Moira</a:t>
            </a:r>
            <a:r>
              <a:rPr lang="nl-NL" sz="1800" dirty="0">
                <a:solidFill>
                  <a:schemeClr val="bg2"/>
                </a:solidFill>
              </a:rPr>
              <a:t> heeft (a: het recht, b: de plicht) hierover mee te beslissen.</a:t>
            </a:r>
          </a:p>
          <a:p>
            <a:pPr marL="0" indent="0">
              <a:buNone/>
            </a:pPr>
            <a:endParaRPr lang="nl-NL" sz="1800" dirty="0"/>
          </a:p>
          <a:p>
            <a:pPr marL="0" indent="0">
              <a:buNone/>
            </a:pPr>
            <a:endParaRPr lang="en-NL" sz="1800" dirty="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965940"/>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207440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a:normAutofit lnSpcReduction="10000"/>
          </a:bodyPr>
          <a:lstStyle/>
          <a:p>
            <a:pPr marL="0" indent="0">
              <a:buNone/>
            </a:pPr>
            <a:r>
              <a:rPr lang="nl-NL" sz="1800" dirty="0" err="1">
                <a:solidFill>
                  <a:schemeClr val="bg2"/>
                </a:solidFill>
              </a:rPr>
              <a:t>Denzel</a:t>
            </a:r>
            <a:r>
              <a:rPr lang="nl-NL" sz="1800" dirty="0">
                <a:solidFill>
                  <a:schemeClr val="bg2"/>
                </a:solidFill>
              </a:rPr>
              <a:t> komt uit school. Hij wil liever eerst zijn aardrijkskundetoets leren voordat hij met zijn vrienden gaat knikkeren. </a:t>
            </a:r>
            <a:r>
              <a:rPr lang="nl-NL" sz="1800" dirty="0" err="1">
                <a:solidFill>
                  <a:schemeClr val="bg2"/>
                </a:solidFill>
              </a:rPr>
              <a:t>Denzel</a:t>
            </a:r>
            <a:r>
              <a:rPr lang="nl-NL" sz="1800" dirty="0">
                <a:solidFill>
                  <a:schemeClr val="bg2"/>
                </a:solidFill>
              </a:rPr>
              <a:t> mag dit (a: wel, b: niet) doen, want spelen is een (a: recht, b: plicht)</a:t>
            </a:r>
          </a:p>
          <a:p>
            <a:pPr marL="0" indent="0">
              <a:buNone/>
            </a:pPr>
            <a:r>
              <a:rPr lang="nl-NL" sz="1800" dirty="0">
                <a:solidFill>
                  <a:schemeClr val="bg2"/>
                </a:solidFill>
              </a:rPr>
              <a:t>Femke is 10 jaar. Ze houdt heel erg van voetbal en wil graag een half jaar stoppen met school om goed te kunnen oefenen. Dit mag (a: wel, b: niet), want naar school gaan is in Nederland een (a: recht, b: plicht)</a:t>
            </a:r>
          </a:p>
          <a:p>
            <a:pPr marL="0" indent="0">
              <a:buNone/>
            </a:pPr>
            <a:r>
              <a:rPr lang="nl-NL" sz="1800" dirty="0">
                <a:solidFill>
                  <a:schemeClr val="bg2"/>
                </a:solidFill>
              </a:rPr>
              <a:t>Abdul is 8 jaar. Door een ongeluk moet hij aan zijn knie worden geopereerd. Hij wil dit liever niet want hij is bang voor naalden. Ouders hebben (a: het recht, b: de plicht) om dit samen met Abdul te beslissen.</a:t>
            </a:r>
          </a:p>
          <a:p>
            <a:pPr marL="0" indent="0">
              <a:buNone/>
            </a:pPr>
            <a:r>
              <a:rPr lang="nl-NL" sz="1800" dirty="0" err="1"/>
              <a:t>Moira</a:t>
            </a:r>
            <a:r>
              <a:rPr lang="nl-NL" sz="1800" dirty="0"/>
              <a:t> woont bij haar vader. Omdat haar moeder ver van school woont vindt ze het fijn om alleen in het weekend naar haar toe te gaan. Dit mag (</a:t>
            </a:r>
            <a:r>
              <a:rPr lang="nl-NL" sz="1800" dirty="0">
                <a:highlight>
                  <a:srgbClr val="99CCFF"/>
                </a:highlight>
              </a:rPr>
              <a:t>a: wel</a:t>
            </a:r>
            <a:r>
              <a:rPr lang="nl-NL" sz="1800" dirty="0"/>
              <a:t>, </a:t>
            </a:r>
            <a:r>
              <a:rPr lang="nl-NL" sz="1800" dirty="0">
                <a:highlight>
                  <a:srgbClr val="FEB9A3"/>
                </a:highlight>
              </a:rPr>
              <a:t>b: niet</a:t>
            </a:r>
            <a:r>
              <a:rPr lang="nl-NL" sz="1800" dirty="0"/>
              <a:t>), </a:t>
            </a:r>
            <a:r>
              <a:rPr lang="nl-NL" sz="1800" dirty="0" err="1"/>
              <a:t>Moira</a:t>
            </a:r>
            <a:r>
              <a:rPr lang="nl-NL" sz="1800" dirty="0"/>
              <a:t> heeft (</a:t>
            </a:r>
            <a:r>
              <a:rPr lang="nl-NL" sz="1800" dirty="0">
                <a:highlight>
                  <a:srgbClr val="99CCFF"/>
                </a:highlight>
              </a:rPr>
              <a:t>a: het recht</a:t>
            </a:r>
            <a:r>
              <a:rPr lang="nl-NL" sz="1800" dirty="0"/>
              <a:t>, </a:t>
            </a:r>
            <a:r>
              <a:rPr lang="nl-NL" sz="1800" dirty="0">
                <a:highlight>
                  <a:srgbClr val="FEB9A3"/>
                </a:highlight>
              </a:rPr>
              <a:t>b: de plicht</a:t>
            </a:r>
            <a:r>
              <a:rPr lang="nl-NL" sz="1800" dirty="0"/>
              <a:t>) hierover mee te beslissen.</a:t>
            </a:r>
          </a:p>
          <a:p>
            <a:pPr marL="0" indent="0">
              <a:buNone/>
            </a:pPr>
            <a:endParaRPr lang="nl-NL" sz="1800" dirty="0"/>
          </a:p>
          <a:p>
            <a:pPr marL="0" indent="0">
              <a:buNone/>
            </a:pPr>
            <a:endParaRPr lang="en-NL" sz="1800" dirty="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965940"/>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745736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a:normAutofit/>
          </a:bodyPr>
          <a:lstStyle/>
          <a:p>
            <a:pPr marL="0" indent="0">
              <a:buNone/>
            </a:pPr>
            <a:r>
              <a:rPr lang="nl-NL" sz="1800" dirty="0" err="1"/>
              <a:t>Denzel</a:t>
            </a:r>
            <a:r>
              <a:rPr lang="nl-NL" sz="1800" dirty="0"/>
              <a:t> komt uit school. Hij wil liever eerst zijn aardrijkskundetoets leren voordat hij met zijn vrienden gaat knikkeren. </a:t>
            </a:r>
            <a:r>
              <a:rPr lang="nl-NL" sz="1800" dirty="0" err="1"/>
              <a:t>Denzel</a:t>
            </a:r>
            <a:r>
              <a:rPr lang="nl-NL" sz="1800" dirty="0"/>
              <a:t> mag dit </a:t>
            </a:r>
            <a:r>
              <a:rPr lang="nl-NL" sz="1800" dirty="0">
                <a:highlight>
                  <a:srgbClr val="99CCFF"/>
                </a:highlight>
              </a:rPr>
              <a:t> wel </a:t>
            </a:r>
            <a:r>
              <a:rPr lang="nl-NL" sz="1800" dirty="0"/>
              <a:t>doen, want spelen is een </a:t>
            </a:r>
            <a:r>
              <a:rPr lang="nl-NL" sz="1800" dirty="0">
                <a:highlight>
                  <a:srgbClr val="99CCFF"/>
                </a:highlight>
              </a:rPr>
              <a:t>recht</a:t>
            </a:r>
          </a:p>
          <a:p>
            <a:pPr marL="0" indent="0">
              <a:buNone/>
            </a:pPr>
            <a:r>
              <a:rPr lang="nl-NL" sz="1800" dirty="0"/>
              <a:t>Femke is 10 jaar. Ze houdt heel erg van voetbal en wil graag een half jaar stoppen met school om goed te kunnen oefenen. Dit mag </a:t>
            </a:r>
            <a:r>
              <a:rPr lang="nl-NL" sz="1800" dirty="0">
                <a:highlight>
                  <a:srgbClr val="FEB9A3"/>
                </a:highlight>
              </a:rPr>
              <a:t> niet</a:t>
            </a:r>
            <a:r>
              <a:rPr lang="nl-NL" sz="1800" dirty="0"/>
              <a:t>, want naar school gaan is in Nederland een </a:t>
            </a:r>
            <a:r>
              <a:rPr lang="nl-NL" sz="1800" dirty="0">
                <a:highlight>
                  <a:srgbClr val="FEB9A3"/>
                </a:highlight>
              </a:rPr>
              <a:t>plicht.</a:t>
            </a:r>
          </a:p>
          <a:p>
            <a:pPr marL="0" indent="0">
              <a:buNone/>
            </a:pPr>
            <a:r>
              <a:rPr lang="nl-NL" sz="1800" dirty="0"/>
              <a:t>Abdul is 8 jaar. Door een ongeluk moet hij aan zijn knie worden geopereerd. Hij wil dit liever niet want hij is bang voor naalden. Ouders hebben </a:t>
            </a:r>
            <a:r>
              <a:rPr lang="nl-NL" sz="1800" dirty="0">
                <a:highlight>
                  <a:srgbClr val="FEB9A3"/>
                </a:highlight>
              </a:rPr>
              <a:t>de plicht </a:t>
            </a:r>
            <a:r>
              <a:rPr lang="nl-NL" sz="1800" dirty="0"/>
              <a:t>om dit samen met Abdul te beslissen.</a:t>
            </a:r>
          </a:p>
          <a:p>
            <a:pPr marL="0" indent="0">
              <a:buNone/>
            </a:pPr>
            <a:r>
              <a:rPr lang="nl-NL" sz="1800" dirty="0" err="1"/>
              <a:t>Moira</a:t>
            </a:r>
            <a:r>
              <a:rPr lang="nl-NL" sz="1800" dirty="0"/>
              <a:t> woont bij haar vader. Omdat haar moeder verder weg woont vindt ze het fijn om alleen in het weekend naar haar toe te gaan. Dit mag </a:t>
            </a:r>
            <a:r>
              <a:rPr lang="nl-NL" sz="1800" dirty="0">
                <a:highlight>
                  <a:srgbClr val="99CCFF"/>
                </a:highlight>
              </a:rPr>
              <a:t> wel</a:t>
            </a:r>
            <a:r>
              <a:rPr lang="nl-NL" sz="1800" dirty="0"/>
              <a:t>, </a:t>
            </a:r>
            <a:r>
              <a:rPr lang="nl-NL" sz="1800" dirty="0" err="1"/>
              <a:t>Moira</a:t>
            </a:r>
            <a:r>
              <a:rPr lang="nl-NL" sz="1800" dirty="0"/>
              <a:t> heeft </a:t>
            </a:r>
            <a:r>
              <a:rPr lang="nl-NL" sz="1800" dirty="0">
                <a:highlight>
                  <a:srgbClr val="99CCFF"/>
                </a:highlight>
              </a:rPr>
              <a:t>het recht </a:t>
            </a:r>
            <a:r>
              <a:rPr lang="nl-NL" sz="1800" dirty="0"/>
              <a:t>hierover mee te beslissen.</a:t>
            </a:r>
          </a:p>
          <a:p>
            <a:pPr marL="0" indent="0">
              <a:buNone/>
            </a:pPr>
            <a:endParaRPr lang="nl-NL" sz="1800" dirty="0"/>
          </a:p>
          <a:p>
            <a:pPr marL="0" indent="0">
              <a:buNone/>
            </a:pPr>
            <a:endParaRPr lang="en-NL" sz="1800" dirty="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764772"/>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3753857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a:extLst>
              <a:ext uri="{FF2B5EF4-FFF2-40B4-BE49-F238E27FC236}">
                <a16:creationId xmlns:a16="http://schemas.microsoft.com/office/drawing/2014/main" id="{47F1F716-D3D7-1E64-5115-DC539F7F44BF}"/>
              </a:ext>
            </a:extLst>
          </p:cNvPr>
          <p:cNvGraphicFramePr>
            <a:graphicFrameLocks noGrp="1"/>
          </p:cNvGraphicFramePr>
          <p:nvPr>
            <p:ph idx="1"/>
            <p:extLst>
              <p:ext uri="{D42A27DB-BD31-4B8C-83A1-F6EECF244321}">
                <p14:modId xmlns:p14="http://schemas.microsoft.com/office/powerpoint/2010/main" val="4216233831"/>
              </p:ext>
            </p:extLst>
          </p:nvPr>
        </p:nvGraphicFramePr>
        <p:xfrm>
          <a:off x="2944644" y="2500050"/>
          <a:ext cx="6921251" cy="2560320"/>
        </p:xfrm>
        <a:graphic>
          <a:graphicData uri="http://schemas.openxmlformats.org/drawingml/2006/table">
            <a:tbl>
              <a:tblPr firstRow="1" bandRow="1">
                <a:tableStyleId>{5C22544A-7EE6-4342-B048-85BDC9FD1C3A}</a:tableStyleId>
              </a:tblPr>
              <a:tblGrid>
                <a:gridCol w="3860595">
                  <a:extLst>
                    <a:ext uri="{9D8B030D-6E8A-4147-A177-3AD203B41FA5}">
                      <a16:colId xmlns:a16="http://schemas.microsoft.com/office/drawing/2014/main" val="3299390926"/>
                    </a:ext>
                  </a:extLst>
                </a:gridCol>
                <a:gridCol w="1601691">
                  <a:extLst>
                    <a:ext uri="{9D8B030D-6E8A-4147-A177-3AD203B41FA5}">
                      <a16:colId xmlns:a16="http://schemas.microsoft.com/office/drawing/2014/main" val="3188967732"/>
                    </a:ext>
                  </a:extLst>
                </a:gridCol>
                <a:gridCol w="1458965">
                  <a:extLst>
                    <a:ext uri="{9D8B030D-6E8A-4147-A177-3AD203B41FA5}">
                      <a16:colId xmlns:a16="http://schemas.microsoft.com/office/drawing/2014/main" val="2178403872"/>
                    </a:ext>
                  </a:extLst>
                </a:gridCol>
              </a:tblGrid>
              <a:tr h="370840">
                <a:tc>
                  <a:txBody>
                    <a:bodyPr/>
                    <a:lstStyle/>
                    <a:p>
                      <a:r>
                        <a:rPr lang="nl-NL" b="0">
                          <a:latin typeface="Amnesty Trade Gothic" panose="020B0503040303020004" pitchFamily="34" charset="0"/>
                        </a:rPr>
                        <a:t>Let op! Ze kunnen ook allebei goed zijn</a:t>
                      </a:r>
                    </a:p>
                  </a:txBody>
                  <a:tcPr>
                    <a:solidFill>
                      <a:srgbClr val="EDB333"/>
                    </a:solidFill>
                  </a:tcPr>
                </a:tc>
                <a:tc>
                  <a:txBody>
                    <a:bodyPr/>
                    <a:lstStyle/>
                    <a:p>
                      <a:r>
                        <a:rPr lang="nl-NL">
                          <a:solidFill>
                            <a:schemeClr val="tx1"/>
                          </a:solidFill>
                          <a:highlight>
                            <a:srgbClr val="FFFFBD"/>
                          </a:highlight>
                          <a:latin typeface="Amnesty Trade Gothic" panose="020B0503040303020004" pitchFamily="34" charset="0"/>
                        </a:rPr>
                        <a:t>A: Mensenrecht</a:t>
                      </a:r>
                    </a:p>
                  </a:txBody>
                  <a:tcPr>
                    <a:solidFill>
                      <a:srgbClr val="EDB333"/>
                    </a:solidFill>
                  </a:tcPr>
                </a:tc>
                <a:tc>
                  <a:txBody>
                    <a:bodyPr/>
                    <a:lstStyle/>
                    <a:p>
                      <a:r>
                        <a:rPr lang="nl-NL">
                          <a:solidFill>
                            <a:schemeClr val="tx1"/>
                          </a:solidFill>
                          <a:highlight>
                            <a:srgbClr val="AFFFCA"/>
                          </a:highlight>
                          <a:latin typeface="Amnesty Trade Gothic" panose="020B0503040303020004" pitchFamily="34" charset="0"/>
                        </a:rPr>
                        <a:t>B: Kinderrecht</a:t>
                      </a:r>
                    </a:p>
                  </a:txBody>
                  <a:tcPr>
                    <a:solidFill>
                      <a:srgbClr val="EDB333"/>
                    </a:solidFill>
                  </a:tcPr>
                </a:tc>
                <a:extLst>
                  <a:ext uri="{0D108BD9-81ED-4DB2-BD59-A6C34878D82A}">
                    <a16:rowId xmlns:a16="http://schemas.microsoft.com/office/drawing/2014/main" val="1365038069"/>
                  </a:ext>
                </a:extLst>
              </a:tr>
              <a:tr h="370840">
                <a:tc>
                  <a:txBody>
                    <a:bodyPr/>
                    <a:lstStyle/>
                    <a:p>
                      <a:r>
                        <a:rPr lang="nl-NL" dirty="0">
                          <a:latin typeface="Amnesty Trade Gothic" panose="020B0503040303020004" pitchFamily="34" charset="0"/>
                        </a:rPr>
                        <a:t>1. Je mag geen gevaarlijk of zwaar werk doen. </a:t>
                      </a: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extLst>
                  <a:ext uri="{0D108BD9-81ED-4DB2-BD59-A6C34878D82A}">
                    <a16:rowId xmlns:a16="http://schemas.microsoft.com/office/drawing/2014/main" val="3149709524"/>
                  </a:ext>
                </a:extLst>
              </a:tr>
              <a:tr h="370840">
                <a:tc>
                  <a:txBody>
                    <a:bodyPr/>
                    <a:lstStyle/>
                    <a:p>
                      <a:r>
                        <a:rPr lang="nl-NL" dirty="0">
                          <a:latin typeface="Amnesty Trade Gothic" panose="020B0503040303020004" pitchFamily="34" charset="0"/>
                        </a:rPr>
                        <a:t>2. Je mag trouwen en een gezin stichten met wie jij wilt.</a:t>
                      </a: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extLst>
                  <a:ext uri="{0D108BD9-81ED-4DB2-BD59-A6C34878D82A}">
                    <a16:rowId xmlns:a16="http://schemas.microsoft.com/office/drawing/2014/main" val="1734228633"/>
                  </a:ext>
                </a:extLst>
              </a:tr>
              <a:tr h="370840">
                <a:tc>
                  <a:txBody>
                    <a:bodyPr/>
                    <a:lstStyle/>
                    <a:p>
                      <a:r>
                        <a:rPr lang="nl-NL" dirty="0">
                          <a:latin typeface="Amnesty Trade Gothic" panose="020B0503040303020004" pitchFamily="34" charset="0"/>
                        </a:rPr>
                        <a:t>3. Afspraken over kinderen moeten gemaakt worden met kinderen.</a:t>
                      </a: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tc>
                  <a:txBody>
                    <a:bodyPr/>
                    <a:lstStyle/>
                    <a:p>
                      <a:endParaRPr lang="nl-NL" dirty="0">
                        <a:latin typeface="Amnesty Trade Gothic" panose="020B0503040303020004" pitchFamily="34" charset="0"/>
                      </a:endParaRPr>
                    </a:p>
                  </a:txBody>
                  <a:tcPr>
                    <a:solidFill>
                      <a:srgbClr val="EDB333"/>
                    </a:solidFill>
                  </a:tcPr>
                </a:tc>
                <a:extLst>
                  <a:ext uri="{0D108BD9-81ED-4DB2-BD59-A6C34878D82A}">
                    <a16:rowId xmlns:a16="http://schemas.microsoft.com/office/drawing/2014/main" val="3393200379"/>
                  </a:ext>
                </a:extLst>
              </a:tr>
            </a:tbl>
          </a:graphicData>
        </a:graphic>
      </p:graphicFrame>
      <p:sp>
        <p:nvSpPr>
          <p:cNvPr id="3" name="Titel 2">
            <a:extLst>
              <a:ext uri="{FF2B5EF4-FFF2-40B4-BE49-F238E27FC236}">
                <a16:creationId xmlns:a16="http://schemas.microsoft.com/office/drawing/2014/main" id="{0C30F9E5-459E-5DAC-BA92-1B0B427B3F4B}"/>
              </a:ext>
            </a:extLst>
          </p:cNvPr>
          <p:cNvSpPr>
            <a:spLocks noGrp="1"/>
          </p:cNvSpPr>
          <p:nvPr>
            <p:ph type="title"/>
          </p:nvPr>
        </p:nvSpPr>
        <p:spPr>
          <a:xfrm>
            <a:off x="2944646" y="298429"/>
            <a:ext cx="6937292" cy="1519266"/>
          </a:xfrm>
        </p:spPr>
        <p:txBody>
          <a:bodyPr/>
          <a:lstStyle/>
          <a:p>
            <a:r>
              <a:rPr lang="nl-NL"/>
              <a:t>Naast mensenrechten zijn er ook speciale kinderrechten. Mensenrechten gelden voor iedereen, maar kinderrechten zijn bedacht omdat kinderen extra bescherming nodig hebben.</a:t>
            </a:r>
          </a:p>
        </p:txBody>
      </p:sp>
      <p:sp>
        <p:nvSpPr>
          <p:cNvPr id="4" name="Tijdelijke aanduiding voor tekst 3">
            <a:extLst>
              <a:ext uri="{FF2B5EF4-FFF2-40B4-BE49-F238E27FC236}">
                <a16:creationId xmlns:a16="http://schemas.microsoft.com/office/drawing/2014/main" id="{7FA61DA0-3457-64F1-0394-BCDADAD30A82}"/>
              </a:ext>
            </a:extLst>
          </p:cNvPr>
          <p:cNvSpPr>
            <a:spLocks noGrp="1"/>
          </p:cNvSpPr>
          <p:nvPr>
            <p:ph type="body" sz="quarter" idx="10"/>
          </p:nvPr>
        </p:nvSpPr>
        <p:spPr>
          <a:xfrm>
            <a:off x="2928603" y="1817695"/>
            <a:ext cx="6937292" cy="547027"/>
          </a:xfrm>
        </p:spPr>
        <p:txBody>
          <a:bodyPr/>
          <a:lstStyle/>
          <a:p>
            <a:r>
              <a:rPr lang="nl-NL"/>
              <a:t>Welke van de rechten in de tabel zijn mensenrechten en welke zijn specifiek kinderrechten? </a:t>
            </a:r>
          </a:p>
        </p:txBody>
      </p:sp>
    </p:spTree>
    <p:extLst>
      <p:ext uri="{BB962C8B-B14F-4D97-AF65-F5344CB8AC3E}">
        <p14:creationId xmlns:p14="http://schemas.microsoft.com/office/powerpoint/2010/main" val="1188840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a:extLst>
              <a:ext uri="{FF2B5EF4-FFF2-40B4-BE49-F238E27FC236}">
                <a16:creationId xmlns:a16="http://schemas.microsoft.com/office/drawing/2014/main" id="{47F1F716-D3D7-1E64-5115-DC539F7F44BF}"/>
              </a:ext>
            </a:extLst>
          </p:cNvPr>
          <p:cNvGraphicFramePr>
            <a:graphicFrameLocks noGrp="1"/>
          </p:cNvGraphicFramePr>
          <p:nvPr>
            <p:ph idx="1"/>
            <p:extLst>
              <p:ext uri="{D42A27DB-BD31-4B8C-83A1-F6EECF244321}">
                <p14:modId xmlns:p14="http://schemas.microsoft.com/office/powerpoint/2010/main" val="985059165"/>
              </p:ext>
            </p:extLst>
          </p:nvPr>
        </p:nvGraphicFramePr>
        <p:xfrm>
          <a:off x="2928603" y="2576806"/>
          <a:ext cx="7020069" cy="3108960"/>
        </p:xfrm>
        <a:graphic>
          <a:graphicData uri="http://schemas.openxmlformats.org/drawingml/2006/table">
            <a:tbl>
              <a:tblPr firstRow="1" bandRow="1">
                <a:tableStyleId>{5C22544A-7EE6-4342-B048-85BDC9FD1C3A}</a:tableStyleId>
              </a:tblPr>
              <a:tblGrid>
                <a:gridCol w="3521457">
                  <a:extLst>
                    <a:ext uri="{9D8B030D-6E8A-4147-A177-3AD203B41FA5}">
                      <a16:colId xmlns:a16="http://schemas.microsoft.com/office/drawing/2014/main" val="3299390926"/>
                    </a:ext>
                  </a:extLst>
                </a:gridCol>
                <a:gridCol w="3498612">
                  <a:extLst>
                    <a:ext uri="{9D8B030D-6E8A-4147-A177-3AD203B41FA5}">
                      <a16:colId xmlns:a16="http://schemas.microsoft.com/office/drawing/2014/main" val="3188967732"/>
                    </a:ext>
                  </a:extLst>
                </a:gridCol>
              </a:tblGrid>
              <a:tr h="1723412">
                <a:tc>
                  <a:txBody>
                    <a:bodyPr/>
                    <a:lstStyle/>
                    <a:p>
                      <a:pPr algn="ctr"/>
                      <a:r>
                        <a:rPr lang="nl-NL" sz="1600" b="0">
                          <a:solidFill>
                            <a:schemeClr val="tx1"/>
                          </a:solidFill>
                          <a:latin typeface="Amnesty Trade Gothic" panose="020B0503040303020004" pitchFamily="34" charset="0"/>
                        </a:rPr>
                        <a:t>1. </a:t>
                      </a:r>
                    </a:p>
                    <a:p>
                      <a:pPr algn="ctr"/>
                      <a:r>
                        <a:rPr lang="nl-NL" sz="1600" b="0">
                          <a:solidFill>
                            <a:schemeClr val="tx1"/>
                          </a:solidFill>
                          <a:latin typeface="Amnesty Trade Gothic" panose="020B0503040303020004" pitchFamily="34" charset="0"/>
                        </a:rPr>
                        <a:t>In een aantal landen krijgen mensen nog steeds de doodstraf. Amnesty praat met regeringen van deze landen om ze te vragen de doodstraf af te schaffen.</a:t>
                      </a:r>
                    </a:p>
                  </a:txBody>
                  <a:tcPr>
                    <a:solidFill>
                      <a:srgbClr val="EDB333"/>
                    </a:solidFill>
                  </a:tcPr>
                </a:tc>
                <a:tc>
                  <a:txBody>
                    <a:bodyPr/>
                    <a:lstStyle/>
                    <a:p>
                      <a:pPr algn="ctr"/>
                      <a:r>
                        <a:rPr lang="nl-NL" sz="1600" b="0">
                          <a:solidFill>
                            <a:schemeClr val="tx1"/>
                          </a:solidFill>
                          <a:latin typeface="Amnesty Trade Gothic" panose="020B0503040303020004" pitchFamily="34" charset="0"/>
                        </a:rPr>
                        <a:t>2.</a:t>
                      </a:r>
                    </a:p>
                    <a:p>
                      <a:pPr algn="ctr"/>
                      <a:r>
                        <a:rPr lang="nl-NL" sz="1600" b="0">
                          <a:solidFill>
                            <a:schemeClr val="tx1"/>
                          </a:solidFill>
                          <a:latin typeface="Amnesty Trade Gothic" panose="020B0503040303020004" pitchFamily="34" charset="0"/>
                        </a:rPr>
                        <a:t>In Tanzania strijdt Gilbert al jarenlang tegen discriminatie van mensen met albinisme. Amnesty ondersteunt hem in zijn werkzaamheden en brengt de acties van Gilbert in het nieuws. </a:t>
                      </a:r>
                    </a:p>
                  </a:txBody>
                  <a:tcPr>
                    <a:solidFill>
                      <a:srgbClr val="EDB333"/>
                    </a:solidFill>
                  </a:tcPr>
                </a:tc>
                <a:extLst>
                  <a:ext uri="{0D108BD9-81ED-4DB2-BD59-A6C34878D82A}">
                    <a16:rowId xmlns:a16="http://schemas.microsoft.com/office/drawing/2014/main" val="3149709524"/>
                  </a:ext>
                </a:extLst>
              </a:tr>
              <a:tr h="898655">
                <a:tc>
                  <a:txBody>
                    <a:bodyPr/>
                    <a:lstStyle/>
                    <a:p>
                      <a:pPr algn="ctr"/>
                      <a:r>
                        <a:rPr lang="nl-NL" sz="1600" b="0" dirty="0">
                          <a:solidFill>
                            <a:schemeClr val="tx1"/>
                          </a:solidFill>
                          <a:latin typeface="Amnesty Trade Gothic" panose="020B0503040303020004" pitchFamily="34" charset="0"/>
                        </a:rPr>
                        <a:t>3.</a:t>
                      </a:r>
                    </a:p>
                    <a:p>
                      <a:pPr algn="ctr"/>
                      <a:r>
                        <a:rPr lang="nl-NL" sz="1600" b="0" dirty="0">
                          <a:solidFill>
                            <a:schemeClr val="tx1"/>
                          </a:solidFill>
                          <a:latin typeface="Amnesty Trade Gothic" panose="020B0503040303020004" pitchFamily="34" charset="0"/>
                        </a:rPr>
                        <a:t>Na een grote aardbeving in Indonesië opent Amnesty een Giro 555-actie om geld op te halen voor de slachtoffers. </a:t>
                      </a:r>
                    </a:p>
                  </a:txBody>
                  <a:tcPr>
                    <a:solidFill>
                      <a:srgbClr val="EDB333"/>
                    </a:solidFill>
                  </a:tcPr>
                </a:tc>
                <a:tc>
                  <a:txBody>
                    <a:bodyPr/>
                    <a:lstStyle/>
                    <a:p>
                      <a:pPr algn="ctr"/>
                      <a:r>
                        <a:rPr lang="nl-NL" sz="1600" b="0" dirty="0">
                          <a:solidFill>
                            <a:schemeClr val="tx1"/>
                          </a:solidFill>
                          <a:latin typeface="Amnesty Trade Gothic" panose="020B0503040303020004" pitchFamily="34" charset="0"/>
                        </a:rPr>
                        <a:t>4. </a:t>
                      </a:r>
                    </a:p>
                    <a:p>
                      <a:pPr algn="ctr"/>
                      <a:r>
                        <a:rPr lang="nl-NL" sz="1600" b="0" dirty="0">
                          <a:solidFill>
                            <a:schemeClr val="tx1"/>
                          </a:solidFill>
                          <a:latin typeface="Amnesty Trade Gothic" panose="020B0503040303020004" pitchFamily="34" charset="0"/>
                        </a:rPr>
                        <a:t>In een dorp in Ethiopië is het al lange tijd erg droog. Amnesty gaat erheen om een waterput aan te leggen.</a:t>
                      </a:r>
                    </a:p>
                  </a:txBody>
                  <a:tcPr>
                    <a:solidFill>
                      <a:srgbClr val="EDB333"/>
                    </a:solidFill>
                  </a:tcPr>
                </a:tc>
                <a:extLst>
                  <a:ext uri="{0D108BD9-81ED-4DB2-BD59-A6C34878D82A}">
                    <a16:rowId xmlns:a16="http://schemas.microsoft.com/office/drawing/2014/main" val="2103131967"/>
                  </a:ext>
                </a:extLst>
              </a:tr>
            </a:tbl>
          </a:graphicData>
        </a:graphic>
      </p:graphicFrame>
      <p:sp>
        <p:nvSpPr>
          <p:cNvPr id="3" name="Titel 2">
            <a:extLst>
              <a:ext uri="{FF2B5EF4-FFF2-40B4-BE49-F238E27FC236}">
                <a16:creationId xmlns:a16="http://schemas.microsoft.com/office/drawing/2014/main" id="{0C30F9E5-459E-5DAC-BA92-1B0B427B3F4B}"/>
              </a:ext>
            </a:extLst>
          </p:cNvPr>
          <p:cNvSpPr>
            <a:spLocks noGrp="1"/>
          </p:cNvSpPr>
          <p:nvPr>
            <p:ph type="title"/>
          </p:nvPr>
        </p:nvSpPr>
        <p:spPr>
          <a:xfrm>
            <a:off x="2944646" y="247159"/>
            <a:ext cx="6937292" cy="1172629"/>
          </a:xfrm>
        </p:spPr>
        <p:txBody>
          <a:bodyPr/>
          <a:lstStyle/>
          <a:p>
            <a:r>
              <a:rPr lang="nl-NL"/>
              <a:t>Bij Amnesty International werken mensen die er samen voor willen zorgen dat mensenrechten en kinderrechten worden nageleefd.</a:t>
            </a:r>
          </a:p>
        </p:txBody>
      </p:sp>
      <p:sp>
        <p:nvSpPr>
          <p:cNvPr id="4" name="Tijdelijke aanduiding voor tekst 3">
            <a:extLst>
              <a:ext uri="{FF2B5EF4-FFF2-40B4-BE49-F238E27FC236}">
                <a16:creationId xmlns:a16="http://schemas.microsoft.com/office/drawing/2014/main" id="{7FA61DA0-3457-64F1-0394-BCDADAD30A82}"/>
              </a:ext>
            </a:extLst>
          </p:cNvPr>
          <p:cNvSpPr>
            <a:spLocks noGrp="1"/>
          </p:cNvSpPr>
          <p:nvPr>
            <p:ph type="body" sz="quarter" idx="10"/>
          </p:nvPr>
        </p:nvSpPr>
        <p:spPr>
          <a:xfrm>
            <a:off x="2928603" y="1439132"/>
            <a:ext cx="6937291" cy="341632"/>
          </a:xfrm>
        </p:spPr>
        <p:txBody>
          <a:bodyPr/>
          <a:lstStyle/>
          <a:p>
            <a:r>
              <a:rPr lang="nl-NL"/>
              <a:t>Welk van de onderstaande situaties is juist? </a:t>
            </a:r>
            <a:r>
              <a:rPr lang="nl-NL">
                <a:highlight>
                  <a:srgbClr val="66FF66"/>
                </a:highlight>
              </a:rPr>
              <a:t>A betekent juist</a:t>
            </a:r>
            <a:r>
              <a:rPr lang="nl-NL"/>
              <a:t>, </a:t>
            </a:r>
            <a:r>
              <a:rPr lang="nl-NL">
                <a:highlight>
                  <a:srgbClr val="FF7C5D"/>
                </a:highlight>
              </a:rPr>
              <a:t>B betekent onjuist</a:t>
            </a:r>
          </a:p>
        </p:txBody>
      </p:sp>
    </p:spTree>
    <p:extLst>
      <p:ext uri="{BB962C8B-B14F-4D97-AF65-F5344CB8AC3E}">
        <p14:creationId xmlns:p14="http://schemas.microsoft.com/office/powerpoint/2010/main" val="202611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vert="horz" lIns="91440" tIns="45720" rIns="91440" bIns="45720" rtlCol="0" anchor="t">
            <a:normAutofit fontScale="70000" lnSpcReduction="20000"/>
          </a:bodyPr>
          <a:lstStyle/>
          <a:p>
            <a:pPr marL="0" indent="0">
              <a:buNone/>
            </a:pPr>
            <a:r>
              <a:rPr lang="nl-NL" dirty="0"/>
              <a:t>Na de Tweede Wereldoorlog werd de Universele Verklaring van de Rechten van de Mens aangenomen, dit was in (</a:t>
            </a:r>
            <a:r>
              <a:rPr lang="nl-NL" dirty="0">
                <a:highlight>
                  <a:srgbClr val="99CCFF"/>
                </a:highlight>
              </a:rPr>
              <a:t>a: 1948,</a:t>
            </a:r>
            <a:r>
              <a:rPr lang="nl-NL" dirty="0"/>
              <a:t> </a:t>
            </a:r>
            <a:r>
              <a:rPr lang="nl-NL" dirty="0">
                <a:highlight>
                  <a:srgbClr val="FEB9A3"/>
                </a:highlight>
              </a:rPr>
              <a:t>b: 1917</a:t>
            </a:r>
            <a:r>
              <a:rPr lang="nl-NL" dirty="0"/>
              <a:t>).</a:t>
            </a:r>
          </a:p>
          <a:p>
            <a:pPr marL="0" indent="0">
              <a:buNone/>
            </a:pPr>
            <a:r>
              <a:rPr lang="nl-NL" dirty="0">
                <a:solidFill>
                  <a:schemeClr val="bg2"/>
                </a:solidFill>
                <a:latin typeface="Amnesty Trade Gothic"/>
              </a:rPr>
              <a:t>Amnesty werd 13 jaar later opgericht. Hun slogan is dan ook: ’</a:t>
            </a:r>
            <a:r>
              <a:rPr lang="nl-NL" dirty="0" err="1">
                <a:solidFill>
                  <a:schemeClr val="bg2"/>
                </a:solidFill>
                <a:latin typeface="Amnesty Trade Gothic"/>
              </a:rPr>
              <a:t>fighting</a:t>
            </a:r>
            <a:r>
              <a:rPr lang="nl-NL" dirty="0">
                <a:solidFill>
                  <a:schemeClr val="bg2"/>
                </a:solidFill>
                <a:latin typeface="Amnesty Trade Gothic"/>
              </a:rPr>
              <a:t> bad </a:t>
            </a:r>
            <a:r>
              <a:rPr lang="nl-NL" dirty="0" err="1">
                <a:solidFill>
                  <a:schemeClr val="bg2"/>
                </a:solidFill>
                <a:latin typeface="Amnesty Trade Gothic"/>
              </a:rPr>
              <a:t>guys</a:t>
            </a:r>
            <a:r>
              <a:rPr lang="nl-NL" dirty="0">
                <a:solidFill>
                  <a:schemeClr val="bg2"/>
                </a:solidFill>
                <a:latin typeface="Amnesty Trade Gothic"/>
              </a:rPr>
              <a:t> </a:t>
            </a:r>
            <a:r>
              <a:rPr lang="nl-NL" dirty="0" err="1">
                <a:solidFill>
                  <a:schemeClr val="bg2"/>
                </a:solidFill>
                <a:latin typeface="Amnesty Trade Gothic"/>
              </a:rPr>
              <a:t>since</a:t>
            </a:r>
            <a:r>
              <a:rPr lang="nl-NL" dirty="0">
                <a:solidFill>
                  <a:schemeClr val="bg2"/>
                </a:solidFill>
                <a:latin typeface="Amnesty Trade Gothic"/>
              </a:rPr>
              <a:t> (a: 1961, b: 1981).</a:t>
            </a:r>
            <a:endParaRPr lang="nl-NL">
              <a:solidFill>
                <a:schemeClr val="bg2"/>
              </a:solidFill>
              <a:latin typeface="Amnesty Trade Gothic"/>
            </a:endParaRPr>
          </a:p>
          <a:p>
            <a:pPr marL="0" indent="0">
              <a:buNone/>
            </a:pPr>
            <a:r>
              <a:rPr lang="nl-NL" dirty="0">
                <a:solidFill>
                  <a:schemeClr val="bg2"/>
                </a:solidFill>
              </a:rPr>
              <a:t>Amnesty strijdt voor mensenrechten, (a: behalve, b: ook) voor mensen die hun land hebben verlaten. Zij hebben (a: juist, b: geen) recht op bescherming.</a:t>
            </a:r>
            <a:endParaRPr lang="nl-NL">
              <a:solidFill>
                <a:schemeClr val="bg2"/>
              </a:solidFill>
            </a:endParaRPr>
          </a:p>
          <a:p>
            <a:pPr marL="0" indent="0">
              <a:buNone/>
            </a:pPr>
            <a:r>
              <a:rPr lang="nl-NL" dirty="0">
                <a:solidFill>
                  <a:schemeClr val="bg2"/>
                </a:solidFill>
              </a:rPr>
              <a:t>Ook is het zo dat als je iets hebt gedaan wat niet mag Amnesty erop toeziet dat je (a: genoeg straf krijgt, b: eerlijk behandeld wordt).</a:t>
            </a:r>
            <a:endParaRPr lang="nl-NL">
              <a:solidFill>
                <a:schemeClr val="bg2"/>
              </a:solidFill>
            </a:endParaRPr>
          </a:p>
          <a:p>
            <a:pPr marL="0" indent="0">
              <a:buNone/>
            </a:pPr>
            <a:r>
              <a:rPr lang="nl-NL" dirty="0">
                <a:solidFill>
                  <a:schemeClr val="bg2"/>
                </a:solidFill>
                <a:latin typeface="Amnesty Trade Gothic"/>
              </a:rPr>
              <a:t>Om dit werk te kunnen blijven doen krijgt Amnesty vooral geld van (a: </a:t>
            </a:r>
            <a:r>
              <a:rPr lang="nl-NL" sz="2900" dirty="0">
                <a:solidFill>
                  <a:schemeClr val="bg2"/>
                </a:solidFill>
                <a:latin typeface="Amnesty Trade Gothic"/>
              </a:rPr>
              <a:t>donateurs</a:t>
            </a:r>
            <a:r>
              <a:rPr lang="nl-NL" dirty="0">
                <a:solidFill>
                  <a:schemeClr val="bg2"/>
                </a:solidFill>
                <a:latin typeface="Amnesty Trade Gothic"/>
              </a:rPr>
              <a:t>, b: regeringen van een aantal landen, bijvoorbeeld Engeland)</a:t>
            </a:r>
            <a:endParaRPr lang="en-NL" dirty="0">
              <a:solidFill>
                <a:schemeClr val="bg2"/>
              </a:solidFill>
              <a:latin typeface="Amnesty Trade Gothic"/>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dirty="0"/>
              <a:t>Vul in onderstaand verhaal de juiste woorden in om meer te weten te komen over voor wat en wie Amnesty actievoert.</a:t>
            </a:r>
            <a:endParaRPr lang="en-NL" dirty="0"/>
          </a:p>
        </p:txBody>
      </p:sp>
    </p:spTree>
    <p:extLst>
      <p:ext uri="{BB962C8B-B14F-4D97-AF65-F5344CB8AC3E}">
        <p14:creationId xmlns:p14="http://schemas.microsoft.com/office/powerpoint/2010/main" val="382665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A5BCA8-5A7C-B56D-9737-1DC6AE172CA7}"/>
              </a:ext>
            </a:extLst>
          </p:cNvPr>
          <p:cNvSpPr>
            <a:spLocks noGrp="1"/>
          </p:cNvSpPr>
          <p:nvPr>
            <p:ph idx="1"/>
          </p:nvPr>
        </p:nvSpPr>
        <p:spPr/>
        <p:txBody>
          <a:bodyPr vert="horz" lIns="91440" tIns="45720" rIns="91440" bIns="45720" rtlCol="0" anchor="t">
            <a:normAutofit fontScale="70000" lnSpcReduction="20000"/>
          </a:bodyPr>
          <a:lstStyle/>
          <a:p>
            <a:pPr marL="514350" indent="-514350">
              <a:buFont typeface="+mj-lt"/>
              <a:buAutoNum type="arabicPeriod"/>
            </a:pPr>
            <a:r>
              <a:rPr lang="nl-NL">
                <a:latin typeface="Amnesty Trade Gothic"/>
              </a:rPr>
              <a:t>De Power van Post 					</a:t>
            </a:r>
            <a:r>
              <a:rPr lang="nl-NL" sz="1600">
                <a:latin typeface="Amnesty Trade Gothic"/>
              </a:rPr>
              <a:t>Het succesverhaal van Rita </a:t>
            </a:r>
            <a:r>
              <a:rPr lang="nl-NL" sz="1600" err="1">
                <a:latin typeface="Amnesty Trade Gothic"/>
              </a:rPr>
              <a:t>Karasartova</a:t>
            </a:r>
            <a:endParaRPr lang="nl-NL" sz="1600">
              <a:latin typeface="Amnesty Trade Gothic"/>
            </a:endParaRPr>
          </a:p>
          <a:p>
            <a:pPr marL="514350" indent="-514350">
              <a:buFont typeface="+mj-lt"/>
              <a:buAutoNum type="arabicPeriod"/>
            </a:pPr>
            <a:r>
              <a:rPr lang="nl-NL"/>
              <a:t>Amnesty, Wie?					</a:t>
            </a:r>
            <a:r>
              <a:rPr lang="nl-NL" sz="1700"/>
              <a:t>Introductie over het werk van Amnesty International</a:t>
            </a:r>
          </a:p>
          <a:p>
            <a:pPr marL="514350" indent="-514350">
              <a:buAutoNum type="arabicPeriod"/>
            </a:pPr>
            <a:r>
              <a:rPr lang="nl-NL">
                <a:latin typeface="Amnesty Trade Gothic"/>
              </a:rPr>
              <a:t>Amnesty Actief					</a:t>
            </a:r>
            <a:r>
              <a:rPr lang="nl-NL" sz="1700">
                <a:latin typeface="Amnesty Trade Gothic"/>
              </a:rPr>
              <a:t>Vraag- en antwoordspel over mensenrechten</a:t>
            </a:r>
          </a:p>
          <a:p>
            <a:pPr marL="514350" indent="-514350">
              <a:buAutoNum type="arabicPeriod"/>
            </a:pPr>
            <a:r>
              <a:rPr lang="nl-NL"/>
              <a:t>App? Mail? Brief!					</a:t>
            </a:r>
            <a:r>
              <a:rPr lang="nl-NL" sz="1900"/>
              <a:t>Hoe schrijf je een goede brief?</a:t>
            </a:r>
          </a:p>
          <a:p>
            <a:pPr marL="514350" indent="-514350">
              <a:buAutoNum type="arabicPeriod"/>
            </a:pPr>
            <a:r>
              <a:rPr lang="nl-NL"/>
              <a:t>My Right! </a:t>
            </a:r>
            <a:r>
              <a:rPr lang="nl-NL" err="1"/>
              <a:t>You</a:t>
            </a:r>
            <a:r>
              <a:rPr lang="nl-NL"/>
              <a:t> Write?</a:t>
            </a:r>
            <a:br>
              <a:rPr lang="nl-NL"/>
            </a:br>
            <a:r>
              <a:rPr lang="nl-NL"/>
              <a:t>	</a:t>
            </a:r>
            <a:r>
              <a:rPr lang="nl-NL" sz="1800"/>
              <a:t>Voorstelrondje, voor wie gaan we schrijven?</a:t>
            </a:r>
          </a:p>
          <a:p>
            <a:pPr marL="514350" indent="-514350">
              <a:buAutoNum type="arabicPeriod"/>
            </a:pPr>
            <a:r>
              <a:rPr lang="nl-NL"/>
              <a:t>Pen? Papier? Schrijf!				</a:t>
            </a:r>
            <a:r>
              <a:rPr lang="nl-NL" sz="2000"/>
              <a:t>Laat het schrijven beginnen</a:t>
            </a:r>
          </a:p>
        </p:txBody>
      </p:sp>
      <p:sp>
        <p:nvSpPr>
          <p:cNvPr id="3" name="Title 2">
            <a:extLst>
              <a:ext uri="{FF2B5EF4-FFF2-40B4-BE49-F238E27FC236}">
                <a16:creationId xmlns:a16="http://schemas.microsoft.com/office/drawing/2014/main" id="{A1715C31-22B4-0A8C-C354-B179DBE9EC5A}"/>
              </a:ext>
            </a:extLst>
          </p:cNvPr>
          <p:cNvSpPr>
            <a:spLocks noGrp="1"/>
          </p:cNvSpPr>
          <p:nvPr>
            <p:ph type="title"/>
          </p:nvPr>
        </p:nvSpPr>
        <p:spPr/>
        <p:txBody>
          <a:bodyPr/>
          <a:lstStyle/>
          <a:p>
            <a:r>
              <a:rPr lang="nl-NL"/>
              <a:t>Inhoud van de les</a:t>
            </a:r>
            <a:endParaRPr lang="en-NL"/>
          </a:p>
        </p:txBody>
      </p:sp>
      <p:sp>
        <p:nvSpPr>
          <p:cNvPr id="4" name="Text Placeholder 3">
            <a:extLst>
              <a:ext uri="{FF2B5EF4-FFF2-40B4-BE49-F238E27FC236}">
                <a16:creationId xmlns:a16="http://schemas.microsoft.com/office/drawing/2014/main" id="{941C3854-4628-7953-7851-F061965FE372}"/>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285904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vert="horz" lIns="91440" tIns="45720" rIns="91440" bIns="45720" rtlCol="0" anchor="t">
            <a:normAutofit fontScale="70000" lnSpcReduction="20000"/>
          </a:bodyPr>
          <a:lstStyle/>
          <a:p>
            <a:pPr marL="0" indent="0">
              <a:buNone/>
            </a:pPr>
            <a:r>
              <a:rPr lang="nl-NL" dirty="0">
                <a:solidFill>
                  <a:schemeClr val="bg2"/>
                </a:solidFill>
              </a:rPr>
              <a:t>Na de Tweede Wereldoorlog werd de Universele Verklaring van de Rechten van de Mens aangenomen, dit was in (a: 1948, b: 1917).</a:t>
            </a:r>
          </a:p>
          <a:p>
            <a:pPr marL="0" indent="0">
              <a:buNone/>
            </a:pPr>
            <a:r>
              <a:rPr lang="nl-NL" dirty="0">
                <a:latin typeface="Amnesty Trade Gothic"/>
              </a:rPr>
              <a:t>Amnesty werd 13 jaar later opgericht. Hun slogan is dan ook: </a:t>
            </a:r>
            <a:r>
              <a:rPr lang="nl-NL" err="1">
                <a:latin typeface="Amnesty Trade Gothic"/>
              </a:rPr>
              <a:t>fighting</a:t>
            </a:r>
            <a:r>
              <a:rPr lang="nl-NL" dirty="0">
                <a:latin typeface="Amnesty Trade Gothic"/>
              </a:rPr>
              <a:t> bad </a:t>
            </a:r>
            <a:r>
              <a:rPr lang="nl-NL" err="1">
                <a:latin typeface="Amnesty Trade Gothic"/>
              </a:rPr>
              <a:t>guys</a:t>
            </a:r>
            <a:r>
              <a:rPr lang="nl-NL" dirty="0">
                <a:latin typeface="Amnesty Trade Gothic"/>
              </a:rPr>
              <a:t> </a:t>
            </a:r>
            <a:r>
              <a:rPr lang="nl-NL" err="1">
                <a:latin typeface="Amnesty Trade Gothic"/>
              </a:rPr>
              <a:t>since</a:t>
            </a:r>
            <a:r>
              <a:rPr lang="nl-NL" dirty="0">
                <a:latin typeface="Amnesty Trade Gothic"/>
              </a:rPr>
              <a:t> (</a:t>
            </a:r>
            <a:r>
              <a:rPr lang="nl-NL" dirty="0">
                <a:highlight>
                  <a:srgbClr val="99CCFF"/>
                </a:highlight>
                <a:latin typeface="Amnesty Trade Gothic"/>
              </a:rPr>
              <a:t>a: 1961</a:t>
            </a:r>
            <a:r>
              <a:rPr lang="nl-NL" dirty="0">
                <a:latin typeface="Amnesty Trade Gothic"/>
              </a:rPr>
              <a:t>, </a:t>
            </a:r>
            <a:r>
              <a:rPr lang="nl-NL" dirty="0">
                <a:highlight>
                  <a:srgbClr val="FEB9A3"/>
                </a:highlight>
                <a:latin typeface="Amnesty Trade Gothic"/>
              </a:rPr>
              <a:t>b: 1981</a:t>
            </a:r>
            <a:r>
              <a:rPr lang="nl-NL" dirty="0">
                <a:latin typeface="Amnesty Trade Gothic"/>
              </a:rPr>
              <a:t>).</a:t>
            </a:r>
          </a:p>
          <a:p>
            <a:pPr marL="0" indent="0">
              <a:buNone/>
            </a:pPr>
            <a:r>
              <a:rPr lang="nl-NL" dirty="0">
                <a:solidFill>
                  <a:schemeClr val="bg2"/>
                </a:solidFill>
              </a:rPr>
              <a:t>Amnesty strijdt voor mensenrechten, (a: behalve, b: ook) voor mensen die hun land hebben verlaten. Zij hebben (a: juist, b: geen) recht op bescherming.</a:t>
            </a:r>
          </a:p>
          <a:p>
            <a:pPr marL="0" indent="0">
              <a:buNone/>
            </a:pPr>
            <a:r>
              <a:rPr lang="nl-NL" dirty="0">
                <a:solidFill>
                  <a:schemeClr val="bg2"/>
                </a:solidFill>
              </a:rPr>
              <a:t>Ook is het zo dat als je iets hebt gedaan wat niet mag Amnesty erop toeziet dat je (a: genoeg straf krijgt, b: eerlijk behandeld wordt).</a:t>
            </a:r>
          </a:p>
          <a:p>
            <a:pPr marL="0" indent="0">
              <a:buNone/>
            </a:pPr>
            <a:r>
              <a:rPr lang="nl-NL" dirty="0">
                <a:solidFill>
                  <a:schemeClr val="bg2"/>
                </a:solidFill>
                <a:latin typeface="Amnesty Trade Gothic"/>
              </a:rPr>
              <a:t>Om dit werk te kunnen blijven doen krijgt Amnesty vooral geld van (a: </a:t>
            </a:r>
            <a:r>
              <a:rPr lang="nl-NL" sz="2900" dirty="0">
                <a:solidFill>
                  <a:schemeClr val="bg2"/>
                </a:solidFill>
                <a:latin typeface="Amnesty Trade Gothic"/>
              </a:rPr>
              <a:t>donateurs</a:t>
            </a:r>
            <a:r>
              <a:rPr lang="nl-NL" dirty="0">
                <a:solidFill>
                  <a:schemeClr val="bg2"/>
                </a:solidFill>
                <a:latin typeface="Amnesty Trade Gothic"/>
              </a:rPr>
              <a:t>, b: regeringen van een aantal landen, bijvoorbeeld Engeland)</a:t>
            </a:r>
            <a:endParaRPr lang="en-NL" dirty="0">
              <a:solidFill>
                <a:schemeClr val="bg2"/>
              </a:solidFill>
              <a:latin typeface="Amnesty Trade Gothic"/>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a:t>Vul in onderstaand verhaal de juiste woorden in om meer te weten te komen over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192010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vert="horz" lIns="91440" tIns="45720" rIns="91440" bIns="45720" rtlCol="0" anchor="t">
            <a:normAutofit fontScale="70000" lnSpcReduction="20000"/>
          </a:bodyPr>
          <a:lstStyle/>
          <a:p>
            <a:pPr marL="0" indent="0">
              <a:buNone/>
            </a:pPr>
            <a:r>
              <a:rPr lang="nl-NL" dirty="0">
                <a:solidFill>
                  <a:schemeClr val="bg2"/>
                </a:solidFill>
              </a:rPr>
              <a:t>Na de Tweede Wereldoorlog werd de Universele Verklaring van de Rechten van de Mens aangenomen, dit was in (a: 1948, b: 1917).</a:t>
            </a:r>
          </a:p>
          <a:p>
            <a:pPr marL="0" indent="0">
              <a:buNone/>
            </a:pPr>
            <a:r>
              <a:rPr lang="nl-NL" dirty="0">
                <a:solidFill>
                  <a:schemeClr val="bg2"/>
                </a:solidFill>
                <a:latin typeface="Amnesty Trade Gothic"/>
              </a:rPr>
              <a:t>Amnesty werd 13 jaar later opgericht. Hun slogan is dan ook: ’</a:t>
            </a:r>
            <a:r>
              <a:rPr lang="nl-NL" err="1">
                <a:solidFill>
                  <a:schemeClr val="bg2"/>
                </a:solidFill>
                <a:latin typeface="Amnesty Trade Gothic"/>
              </a:rPr>
              <a:t>fighting</a:t>
            </a:r>
            <a:r>
              <a:rPr lang="nl-NL" dirty="0">
                <a:solidFill>
                  <a:schemeClr val="bg2"/>
                </a:solidFill>
                <a:latin typeface="Amnesty Trade Gothic"/>
              </a:rPr>
              <a:t> bad </a:t>
            </a:r>
            <a:r>
              <a:rPr lang="nl-NL" err="1">
                <a:solidFill>
                  <a:schemeClr val="bg2"/>
                </a:solidFill>
                <a:latin typeface="Amnesty Trade Gothic"/>
              </a:rPr>
              <a:t>guys</a:t>
            </a:r>
            <a:r>
              <a:rPr lang="nl-NL" dirty="0">
                <a:solidFill>
                  <a:schemeClr val="bg2"/>
                </a:solidFill>
                <a:latin typeface="Amnesty Trade Gothic"/>
              </a:rPr>
              <a:t> </a:t>
            </a:r>
            <a:r>
              <a:rPr lang="nl-NL" err="1">
                <a:solidFill>
                  <a:schemeClr val="bg2"/>
                </a:solidFill>
                <a:latin typeface="Amnesty Trade Gothic"/>
              </a:rPr>
              <a:t>since</a:t>
            </a:r>
            <a:r>
              <a:rPr lang="nl-NL" dirty="0">
                <a:solidFill>
                  <a:schemeClr val="bg2"/>
                </a:solidFill>
                <a:latin typeface="Amnesty Trade Gothic"/>
              </a:rPr>
              <a:t> (a: 1961, b: 1981).</a:t>
            </a:r>
          </a:p>
          <a:p>
            <a:pPr marL="0" indent="0">
              <a:buNone/>
            </a:pPr>
            <a:r>
              <a:rPr lang="nl-NL" dirty="0"/>
              <a:t>Amnesty strijdt voor mensenrechten, (</a:t>
            </a:r>
            <a:r>
              <a:rPr lang="nl-NL" dirty="0">
                <a:highlight>
                  <a:srgbClr val="99CCFF"/>
                </a:highlight>
              </a:rPr>
              <a:t>a: behalve</a:t>
            </a:r>
            <a:r>
              <a:rPr lang="nl-NL" dirty="0"/>
              <a:t>, </a:t>
            </a:r>
            <a:r>
              <a:rPr lang="nl-NL" dirty="0">
                <a:highlight>
                  <a:srgbClr val="FEB9A3"/>
                </a:highlight>
              </a:rPr>
              <a:t>b: ook</a:t>
            </a:r>
            <a:r>
              <a:rPr lang="nl-NL" dirty="0"/>
              <a:t>) van mensen die hun land hebben verlaten. Zij hebben (</a:t>
            </a:r>
            <a:r>
              <a:rPr lang="nl-NL" dirty="0">
                <a:highlight>
                  <a:srgbClr val="99CCFF"/>
                </a:highlight>
              </a:rPr>
              <a:t>a: juist</a:t>
            </a:r>
            <a:r>
              <a:rPr lang="nl-NL" dirty="0"/>
              <a:t>, </a:t>
            </a:r>
            <a:r>
              <a:rPr lang="nl-NL" dirty="0">
                <a:highlight>
                  <a:srgbClr val="FEB9A3"/>
                </a:highlight>
              </a:rPr>
              <a:t>b: geen</a:t>
            </a:r>
            <a:r>
              <a:rPr lang="nl-NL" dirty="0"/>
              <a:t>) recht op bescherming.</a:t>
            </a:r>
          </a:p>
          <a:p>
            <a:pPr marL="0" indent="0">
              <a:buNone/>
            </a:pPr>
            <a:r>
              <a:rPr lang="nl-NL" dirty="0">
                <a:solidFill>
                  <a:schemeClr val="bg2"/>
                </a:solidFill>
              </a:rPr>
              <a:t>Ook is het zo dat als je iets hebt gedaan wat niet mag Amnesty erop toeziet dat je (a: genoeg straf krijgt, b: eerlijk behandeld wordt).</a:t>
            </a:r>
          </a:p>
          <a:p>
            <a:pPr marL="0" indent="0">
              <a:buNone/>
            </a:pPr>
            <a:r>
              <a:rPr lang="nl-NL" dirty="0">
                <a:solidFill>
                  <a:schemeClr val="bg2"/>
                </a:solidFill>
                <a:latin typeface="Amnesty Trade Gothic"/>
              </a:rPr>
              <a:t>Om dit werk te kunnen blijven doen krijgt Amnesty vooral geld van (a: </a:t>
            </a:r>
            <a:r>
              <a:rPr lang="nl-NL" sz="2900" dirty="0">
                <a:solidFill>
                  <a:schemeClr val="bg2"/>
                </a:solidFill>
                <a:latin typeface="Amnesty Trade Gothic"/>
              </a:rPr>
              <a:t>donateurs</a:t>
            </a:r>
            <a:r>
              <a:rPr lang="nl-NL" dirty="0">
                <a:solidFill>
                  <a:schemeClr val="bg2"/>
                </a:solidFill>
                <a:latin typeface="Amnesty Trade Gothic"/>
              </a:rPr>
              <a:t>, b: regeringen van een aantal landen, bijvoorbeeld Engeland)</a:t>
            </a:r>
            <a:endParaRPr lang="en-NL">
              <a:solidFill>
                <a:schemeClr val="bg2"/>
              </a:solidFill>
              <a:latin typeface="Amnesty Trade Gothic"/>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a:t>Vul in onderstaand verhaal de juiste woorden in om meer te weten te komen over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052741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vert="horz" lIns="91440" tIns="45720" rIns="91440" bIns="45720" rtlCol="0" anchor="t">
            <a:normAutofit fontScale="70000" lnSpcReduction="20000"/>
          </a:bodyPr>
          <a:lstStyle/>
          <a:p>
            <a:pPr marL="0" indent="0">
              <a:buNone/>
            </a:pPr>
            <a:r>
              <a:rPr lang="nl-NL" dirty="0">
                <a:solidFill>
                  <a:schemeClr val="bg2"/>
                </a:solidFill>
              </a:rPr>
              <a:t>Na de Tweede Wereldoorlog werd de Universele Verklaring van de Rechten van de Mens aangenomen, dit was in (a: 1948, b: 1917).</a:t>
            </a:r>
          </a:p>
          <a:p>
            <a:pPr marL="0" indent="0">
              <a:buNone/>
            </a:pPr>
            <a:r>
              <a:rPr lang="nl-NL" dirty="0">
                <a:solidFill>
                  <a:schemeClr val="bg2"/>
                </a:solidFill>
                <a:latin typeface="Amnesty Trade Gothic"/>
              </a:rPr>
              <a:t>Amnesty werd 13 jaar later opgericht. Hun slogan is dan ook: ’</a:t>
            </a:r>
            <a:r>
              <a:rPr lang="nl-NL" err="1">
                <a:solidFill>
                  <a:schemeClr val="bg2"/>
                </a:solidFill>
                <a:latin typeface="Amnesty Trade Gothic"/>
              </a:rPr>
              <a:t>fighting</a:t>
            </a:r>
            <a:r>
              <a:rPr lang="nl-NL" dirty="0">
                <a:solidFill>
                  <a:schemeClr val="bg2"/>
                </a:solidFill>
                <a:latin typeface="Amnesty Trade Gothic"/>
              </a:rPr>
              <a:t> bad </a:t>
            </a:r>
            <a:r>
              <a:rPr lang="nl-NL" err="1">
                <a:solidFill>
                  <a:schemeClr val="bg2"/>
                </a:solidFill>
                <a:latin typeface="Amnesty Trade Gothic"/>
              </a:rPr>
              <a:t>guys</a:t>
            </a:r>
            <a:r>
              <a:rPr lang="nl-NL" dirty="0">
                <a:solidFill>
                  <a:schemeClr val="bg2"/>
                </a:solidFill>
                <a:latin typeface="Amnesty Trade Gothic"/>
              </a:rPr>
              <a:t> </a:t>
            </a:r>
            <a:r>
              <a:rPr lang="nl-NL" err="1">
                <a:solidFill>
                  <a:schemeClr val="bg2"/>
                </a:solidFill>
                <a:latin typeface="Amnesty Trade Gothic"/>
              </a:rPr>
              <a:t>since</a:t>
            </a:r>
            <a:r>
              <a:rPr lang="nl-NL" dirty="0">
                <a:solidFill>
                  <a:schemeClr val="bg2"/>
                </a:solidFill>
                <a:latin typeface="Amnesty Trade Gothic"/>
              </a:rPr>
              <a:t> (a: 1961, b: 1981).</a:t>
            </a:r>
          </a:p>
          <a:p>
            <a:pPr marL="0" indent="0">
              <a:buNone/>
            </a:pPr>
            <a:r>
              <a:rPr lang="nl-NL" dirty="0">
                <a:solidFill>
                  <a:schemeClr val="bg2"/>
                </a:solidFill>
              </a:rPr>
              <a:t>Amnesty strijdt voor mensenrechten, (a: behalve, b: ook) voor mensen die hun land hebben verlaten. Zij hebben (a: juist, b: geen) recht op bescherming.</a:t>
            </a:r>
          </a:p>
          <a:p>
            <a:pPr marL="0" indent="0">
              <a:buNone/>
            </a:pPr>
            <a:r>
              <a:rPr lang="nl-NL" dirty="0"/>
              <a:t>Ook is het zo dat als je iets hebt gedaan wat niet mag, Amnesty erop toeziet dat je (</a:t>
            </a:r>
            <a:r>
              <a:rPr lang="nl-NL" dirty="0">
                <a:highlight>
                  <a:srgbClr val="99CCFF"/>
                </a:highlight>
              </a:rPr>
              <a:t>a: genoeg straf krijgt</a:t>
            </a:r>
            <a:r>
              <a:rPr lang="nl-NL" dirty="0"/>
              <a:t>, </a:t>
            </a:r>
            <a:r>
              <a:rPr lang="nl-NL" dirty="0">
                <a:highlight>
                  <a:srgbClr val="FEB9A3"/>
                </a:highlight>
              </a:rPr>
              <a:t>b: eerlijk behandeld wordt</a:t>
            </a:r>
            <a:r>
              <a:rPr lang="nl-NL" dirty="0"/>
              <a:t>).</a:t>
            </a:r>
          </a:p>
          <a:p>
            <a:pPr marL="0" indent="0">
              <a:buNone/>
            </a:pPr>
            <a:r>
              <a:rPr lang="nl-NL" dirty="0">
                <a:solidFill>
                  <a:schemeClr val="bg2"/>
                </a:solidFill>
                <a:latin typeface="Amnesty Trade Gothic"/>
              </a:rPr>
              <a:t>Om dit werk te kunnen blijven doen krijgt Amnesty vooral geld van (a: </a:t>
            </a:r>
            <a:r>
              <a:rPr lang="nl-NL" sz="2900" dirty="0">
                <a:solidFill>
                  <a:schemeClr val="bg2"/>
                </a:solidFill>
                <a:latin typeface="Amnesty Trade Gothic"/>
              </a:rPr>
              <a:t>donateurs</a:t>
            </a:r>
            <a:r>
              <a:rPr lang="nl-NL" dirty="0">
                <a:solidFill>
                  <a:schemeClr val="bg2"/>
                </a:solidFill>
                <a:latin typeface="Amnesty Trade Gothic"/>
              </a:rPr>
              <a:t>, b: regeringen van een aantal landen, bijvoorbeeld Engeland)</a:t>
            </a:r>
            <a:endParaRPr lang="en-NL" dirty="0">
              <a:solidFill>
                <a:schemeClr val="bg2"/>
              </a:solidFill>
              <a:latin typeface="Amnesty Trade Gothic"/>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a:t>Vul in onderstaand verhaal de juiste woorden in om meer te weten te komen over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567211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vert="horz" lIns="91440" tIns="45720" rIns="91440" bIns="45720" rtlCol="0" anchor="t">
            <a:normAutofit fontScale="70000" lnSpcReduction="20000"/>
          </a:bodyPr>
          <a:lstStyle/>
          <a:p>
            <a:pPr marL="0" indent="0">
              <a:buNone/>
            </a:pPr>
            <a:r>
              <a:rPr lang="nl-NL" dirty="0">
                <a:solidFill>
                  <a:schemeClr val="bg2"/>
                </a:solidFill>
              </a:rPr>
              <a:t>Na de Tweede Wereldoorlog werd de Universele Verklaring van de Rechten van de Mens aangenomen, dit was in (a: 1948, b: 1917).</a:t>
            </a:r>
          </a:p>
          <a:p>
            <a:pPr marL="0" indent="0">
              <a:buNone/>
            </a:pPr>
            <a:r>
              <a:rPr lang="nl-NL" dirty="0">
                <a:solidFill>
                  <a:schemeClr val="bg2"/>
                </a:solidFill>
                <a:latin typeface="Amnesty Trade Gothic"/>
              </a:rPr>
              <a:t>Amnesty werd 13 jaar later opgericht. Hun slogan is dan ook: ’</a:t>
            </a:r>
            <a:r>
              <a:rPr lang="nl-NL" err="1">
                <a:solidFill>
                  <a:schemeClr val="bg2"/>
                </a:solidFill>
                <a:latin typeface="Amnesty Trade Gothic"/>
              </a:rPr>
              <a:t>fighting</a:t>
            </a:r>
            <a:r>
              <a:rPr lang="nl-NL" dirty="0">
                <a:solidFill>
                  <a:schemeClr val="bg2"/>
                </a:solidFill>
                <a:latin typeface="Amnesty Trade Gothic"/>
              </a:rPr>
              <a:t> bad </a:t>
            </a:r>
            <a:r>
              <a:rPr lang="nl-NL" err="1">
                <a:solidFill>
                  <a:schemeClr val="bg2"/>
                </a:solidFill>
                <a:latin typeface="Amnesty Trade Gothic"/>
              </a:rPr>
              <a:t>guys</a:t>
            </a:r>
            <a:r>
              <a:rPr lang="nl-NL" dirty="0">
                <a:solidFill>
                  <a:schemeClr val="bg2"/>
                </a:solidFill>
                <a:latin typeface="Amnesty Trade Gothic"/>
              </a:rPr>
              <a:t> </a:t>
            </a:r>
            <a:r>
              <a:rPr lang="nl-NL" err="1">
                <a:solidFill>
                  <a:schemeClr val="bg2"/>
                </a:solidFill>
                <a:latin typeface="Amnesty Trade Gothic"/>
              </a:rPr>
              <a:t>since</a:t>
            </a:r>
            <a:r>
              <a:rPr lang="nl-NL" dirty="0">
                <a:solidFill>
                  <a:schemeClr val="bg2"/>
                </a:solidFill>
                <a:latin typeface="Amnesty Trade Gothic"/>
              </a:rPr>
              <a:t> (a: 1961, b: 1981).</a:t>
            </a:r>
          </a:p>
          <a:p>
            <a:pPr marL="0" indent="0">
              <a:buNone/>
            </a:pPr>
            <a:r>
              <a:rPr lang="nl-NL" dirty="0">
                <a:solidFill>
                  <a:schemeClr val="bg2"/>
                </a:solidFill>
              </a:rPr>
              <a:t>Amnesty strijdt voor mensenrechten, (a: behalve, b: ook) voor mensen die hun land hebben verlaten. Zij hebben (a: juist, b: geen) recht op bescherming.</a:t>
            </a:r>
          </a:p>
          <a:p>
            <a:pPr marL="0" indent="0">
              <a:buNone/>
            </a:pPr>
            <a:r>
              <a:rPr lang="nl-NL" dirty="0">
                <a:solidFill>
                  <a:schemeClr val="bg2"/>
                </a:solidFill>
              </a:rPr>
              <a:t>Ook is het zo dat als je iets hebt gedaan wat niet mag Amnesty erop toeziet dat je (a: genoeg straf krijgt, b: eerlijk behandeld wordt).</a:t>
            </a:r>
          </a:p>
          <a:p>
            <a:pPr marL="0" indent="0">
              <a:buNone/>
            </a:pPr>
            <a:r>
              <a:rPr lang="nl-NL" dirty="0">
                <a:latin typeface="Amnesty Trade Gothic"/>
              </a:rPr>
              <a:t>Om dit werk te kunnen blijven doen krijgt Amnesty vooral geld van (</a:t>
            </a:r>
            <a:r>
              <a:rPr lang="nl-NL" dirty="0">
                <a:highlight>
                  <a:srgbClr val="99CCFF"/>
                </a:highlight>
                <a:latin typeface="Amnesty Trade Gothic"/>
              </a:rPr>
              <a:t>a: </a:t>
            </a:r>
            <a:r>
              <a:rPr lang="nl-NL" sz="2900" dirty="0">
                <a:highlight>
                  <a:srgbClr val="99CCFF"/>
                </a:highlight>
                <a:latin typeface="Amnesty Trade Gothic"/>
              </a:rPr>
              <a:t>donateurs</a:t>
            </a:r>
            <a:r>
              <a:rPr lang="nl-NL" dirty="0">
                <a:latin typeface="Amnesty Trade Gothic"/>
              </a:rPr>
              <a:t>, </a:t>
            </a:r>
            <a:r>
              <a:rPr lang="nl-NL" dirty="0">
                <a:highlight>
                  <a:srgbClr val="FEB9A3"/>
                </a:highlight>
                <a:latin typeface="Amnesty Trade Gothic"/>
              </a:rPr>
              <a:t>b: regeringen van een aantal landen, bijvoorbeeld Engeland</a:t>
            </a:r>
            <a:r>
              <a:rPr lang="nl-NL" dirty="0">
                <a:latin typeface="Amnesty Trade Gothic"/>
              </a:rPr>
              <a:t>)</a:t>
            </a:r>
            <a:endParaRPr lang="en-NL" dirty="0">
              <a:latin typeface="Amnesty Trade Gothic"/>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137178" y="891457"/>
            <a:ext cx="7479600" cy="928889"/>
          </a:xfrm>
        </p:spPr>
        <p:txBody>
          <a:bodyPr/>
          <a:lstStyle/>
          <a:p>
            <a:r>
              <a:rPr lang="nl-NL"/>
              <a:t>Vul in onderstaand verhaal de juiste woorden in om meer te weten te komen over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2677169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vert="horz" lIns="91440" tIns="45720" rIns="91440" bIns="45720" rtlCol="0" anchor="t">
            <a:normAutofit fontScale="77500" lnSpcReduction="20000"/>
          </a:bodyPr>
          <a:lstStyle/>
          <a:p>
            <a:pPr marL="0" indent="0">
              <a:buNone/>
            </a:pPr>
            <a:r>
              <a:rPr lang="nl-NL" dirty="0"/>
              <a:t>Na de Tweede Wereldoorlog werd de Universele Verklaring van de Rechten van de Mens aangenomen, dit was in </a:t>
            </a:r>
            <a:r>
              <a:rPr lang="nl-NL" dirty="0">
                <a:highlight>
                  <a:srgbClr val="99CCFF"/>
                </a:highlight>
              </a:rPr>
              <a:t>1948.</a:t>
            </a:r>
          </a:p>
          <a:p>
            <a:pPr marL="0" indent="0">
              <a:buNone/>
            </a:pPr>
            <a:r>
              <a:rPr lang="nl-NL" dirty="0"/>
              <a:t>Amnesty werd 13 jaar later opgericht. Hun slogan is dan ook: ’</a:t>
            </a:r>
            <a:r>
              <a:rPr lang="nl-NL" dirty="0" err="1"/>
              <a:t>fighting</a:t>
            </a:r>
            <a:r>
              <a:rPr lang="nl-NL" dirty="0"/>
              <a:t> bad </a:t>
            </a:r>
            <a:r>
              <a:rPr lang="nl-NL" dirty="0" err="1"/>
              <a:t>guys</a:t>
            </a:r>
            <a:r>
              <a:rPr lang="nl-NL" dirty="0"/>
              <a:t> </a:t>
            </a:r>
            <a:r>
              <a:rPr lang="nl-NL" dirty="0" err="1"/>
              <a:t>since</a:t>
            </a:r>
            <a:r>
              <a:rPr lang="nl-NL" dirty="0"/>
              <a:t> </a:t>
            </a:r>
            <a:r>
              <a:rPr lang="nl-NL" dirty="0">
                <a:highlight>
                  <a:srgbClr val="99CCFF"/>
                </a:highlight>
              </a:rPr>
              <a:t>1961</a:t>
            </a:r>
            <a:r>
              <a:rPr lang="nl-NL" dirty="0"/>
              <a:t>.</a:t>
            </a:r>
          </a:p>
          <a:p>
            <a:pPr marL="0" indent="0">
              <a:buNone/>
            </a:pPr>
            <a:r>
              <a:rPr lang="nl-NL" dirty="0"/>
              <a:t>Amnesty strijdt voor mensenrechten, </a:t>
            </a:r>
            <a:r>
              <a:rPr lang="nl-NL" dirty="0">
                <a:highlight>
                  <a:srgbClr val="FEB9A3"/>
                </a:highlight>
              </a:rPr>
              <a:t>ook</a:t>
            </a:r>
            <a:r>
              <a:rPr lang="nl-NL" dirty="0"/>
              <a:t> voor mensen die hun land hebben verlaten. Zij hebben </a:t>
            </a:r>
            <a:r>
              <a:rPr lang="nl-NL" dirty="0">
                <a:highlight>
                  <a:srgbClr val="99CCFF"/>
                </a:highlight>
              </a:rPr>
              <a:t>juist</a:t>
            </a:r>
            <a:r>
              <a:rPr lang="nl-NL" dirty="0"/>
              <a:t> recht op bescherming.</a:t>
            </a:r>
          </a:p>
          <a:p>
            <a:pPr marL="0" indent="0">
              <a:buNone/>
            </a:pPr>
            <a:r>
              <a:rPr lang="nl-NL" dirty="0"/>
              <a:t>Ook is het zo dat als je iets hebt gedaan wat niet mag, Amnesty erop toeziet dat je </a:t>
            </a:r>
            <a:r>
              <a:rPr lang="nl-NL" dirty="0">
                <a:highlight>
                  <a:srgbClr val="FEB9A3"/>
                </a:highlight>
              </a:rPr>
              <a:t>eerlijk behandeld wordt</a:t>
            </a:r>
            <a:r>
              <a:rPr lang="nl-NL" dirty="0"/>
              <a:t>.</a:t>
            </a:r>
          </a:p>
          <a:p>
            <a:pPr marL="0" indent="0">
              <a:buNone/>
            </a:pPr>
            <a:r>
              <a:rPr lang="nl-NL" dirty="0">
                <a:latin typeface="Amnesty Trade Gothic"/>
              </a:rPr>
              <a:t>Om dit werk te kunnen blijven doen krijgt Amnesty vooral geld van </a:t>
            </a:r>
            <a:r>
              <a:rPr lang="nl-NL" sz="2600" dirty="0">
                <a:highlight>
                  <a:srgbClr val="99CCFF"/>
                </a:highlight>
                <a:latin typeface="Amnesty Trade Gothic"/>
              </a:rPr>
              <a:t>donateurs</a:t>
            </a:r>
            <a:r>
              <a:rPr lang="nl-NL" dirty="0">
                <a:highlight>
                  <a:srgbClr val="99CCFF"/>
                </a:highlight>
                <a:latin typeface="Amnesty Trade Gothic"/>
              </a:rPr>
              <a:t>.</a:t>
            </a:r>
            <a:endParaRPr lang="en-NL" dirty="0">
              <a:highlight>
                <a:srgbClr val="99CCFF"/>
              </a:highlight>
              <a:latin typeface="Amnesty Trade Gothic"/>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7987"/>
            <a:ext cx="7479600" cy="812530"/>
          </a:xfrm>
        </p:spPr>
        <p:txBody>
          <a:bodyPr/>
          <a:lstStyle/>
          <a:p>
            <a:r>
              <a:rPr lang="nl-NL" dirty="0"/>
              <a:t>Vul in onderstaand verhaal de juiste woorden en kom te weten voor wat en wie Amnesty actievoert.</a:t>
            </a:r>
            <a:endParaRPr lang="en-NL" dirty="0"/>
          </a:p>
        </p:txBody>
      </p:sp>
    </p:spTree>
    <p:extLst>
      <p:ext uri="{BB962C8B-B14F-4D97-AF65-F5344CB8AC3E}">
        <p14:creationId xmlns:p14="http://schemas.microsoft.com/office/powerpoint/2010/main" val="3033696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650472"/>
            <a:ext cx="8432100" cy="4283728"/>
          </a:xfrm>
        </p:spPr>
        <p:txBody>
          <a:bodyPr vert="horz" lIns="91440" tIns="45720" rIns="91440" bIns="45720" rtlCol="0" anchor="t">
            <a:normAutofit fontScale="85000" lnSpcReduction="20000"/>
          </a:bodyPr>
          <a:lstStyle/>
          <a:p>
            <a:pPr marL="514350" indent="-514350">
              <a:buAutoNum type="arabicPeriod"/>
            </a:pPr>
            <a:r>
              <a:rPr lang="nl-NL" dirty="0">
                <a:latin typeface="Amnesty Trade Gothic"/>
              </a:rPr>
              <a:t>Je hebt recht op eigendom: je mag bijvoorbeeld niet zomaar uit je huis gezet worden.</a:t>
            </a:r>
          </a:p>
          <a:p>
            <a:pPr marL="514350" indent="-514350">
              <a:buAutoNum type="arabicPeriod"/>
            </a:pPr>
            <a:r>
              <a:rPr lang="nl-NL" dirty="0">
                <a:latin typeface="Amnesty Trade Gothic"/>
              </a:rPr>
              <a:t>Je mag lid worden van een vereniging. </a:t>
            </a:r>
          </a:p>
          <a:p>
            <a:pPr marL="514350" indent="-514350">
              <a:buAutoNum type="arabicPeriod"/>
            </a:pPr>
            <a:r>
              <a:rPr lang="nl-NL" dirty="0">
                <a:latin typeface="Amnesty Trade Gothic"/>
              </a:rPr>
              <a:t>Je hebt recht op privacy.</a:t>
            </a:r>
          </a:p>
          <a:p>
            <a:pPr marL="514350" indent="-514350">
              <a:buAutoNum type="arabicPeriod"/>
            </a:pPr>
            <a:r>
              <a:rPr lang="nl-NL" dirty="0">
                <a:latin typeface="Amnesty Trade Gothic"/>
              </a:rPr>
              <a:t>Iedereen wordt vrij en met gelijke rechten geboren, discriminatie is dus verboden.</a:t>
            </a:r>
          </a:p>
          <a:p>
            <a:pPr marL="514350" indent="-514350">
              <a:buAutoNum type="arabicPeriod"/>
            </a:pPr>
            <a:r>
              <a:rPr lang="nl-NL" dirty="0">
                <a:latin typeface="Amnesty Trade Gothic"/>
              </a:rPr>
              <a:t>Je hebt recht op rust en vrije tijd.</a:t>
            </a:r>
          </a:p>
          <a:p>
            <a:pPr marL="514350" indent="-514350">
              <a:buAutoNum type="arabicPeriod"/>
            </a:pPr>
            <a:endParaRPr lang="nl-NL" dirty="0"/>
          </a:p>
          <a:p>
            <a:pPr marL="0" indent="0">
              <a:buNone/>
            </a:pPr>
            <a:r>
              <a:rPr lang="nl-NL" dirty="0">
                <a:solidFill>
                  <a:srgbClr val="000000"/>
                </a:solidFill>
                <a:highlight>
                  <a:srgbClr val="AFFFCA"/>
                </a:highlight>
                <a:latin typeface="Amnesty Trade Gothic"/>
              </a:rPr>
              <a:t>• A: De goede volgorde is: 4, 3, 1, 2 &amp; 5</a:t>
            </a:r>
          </a:p>
          <a:p>
            <a:pPr marL="0" indent="0">
              <a:buNone/>
            </a:pPr>
            <a:r>
              <a:rPr lang="nl-NL" dirty="0">
                <a:highlight>
                  <a:srgbClr val="AFFFCA"/>
                </a:highlight>
                <a:latin typeface="Amnesty Trade Gothic"/>
              </a:rPr>
              <a:t>• B: De goede volgorde is: 4, 1, 3, 5 &amp; 2</a:t>
            </a:r>
          </a:p>
          <a:p>
            <a:pPr marL="0" indent="0">
              <a:buNone/>
            </a:pPr>
            <a:r>
              <a:rPr lang="nl-NL" dirty="0">
                <a:highlight>
                  <a:srgbClr val="FF7C5D"/>
                </a:highlight>
                <a:latin typeface="Amnesty Trade Gothic"/>
              </a:rPr>
              <a:t>• C: Alle rechten zijn even belangrijk, je kan ze om die reden niet indelen.</a:t>
            </a:r>
            <a:endParaRPr lang="en-NL" dirty="0">
              <a:highlight>
                <a:srgbClr val="FF7C5D"/>
              </a:highlight>
              <a:latin typeface="Amnesty Trade Gothic"/>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31473" cy="812187"/>
          </a:xfrm>
        </p:spPr>
        <p:txBody>
          <a:bodyPr/>
          <a:lstStyle/>
          <a:p>
            <a:r>
              <a:rPr lang="nl-NL"/>
              <a:t>Met zoveel mensenrechten moeten er wel rechten zijn die belangrijker zijn dan andere, toch?</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a:xfrm>
            <a:off x="1054801" y="1797068"/>
            <a:ext cx="7431472" cy="590931"/>
          </a:xfrm>
        </p:spPr>
        <p:txBody>
          <a:bodyPr/>
          <a:lstStyle/>
          <a:p>
            <a:r>
              <a:rPr lang="nl-NL"/>
              <a:t>Zet onderstaande mensenrechten op de goede volgorde van </a:t>
            </a:r>
            <a:r>
              <a:rPr lang="nl-NL" i="1"/>
              <a:t>minst</a:t>
            </a:r>
            <a:r>
              <a:rPr lang="nl-NL"/>
              <a:t> belangrijk naar </a:t>
            </a:r>
            <a:r>
              <a:rPr lang="nl-NL" i="1"/>
              <a:t>meest </a:t>
            </a:r>
            <a:r>
              <a:rPr lang="nl-NL"/>
              <a:t>belangrijk.</a:t>
            </a:r>
            <a:endParaRPr lang="en-NL"/>
          </a:p>
        </p:txBody>
      </p:sp>
    </p:spTree>
    <p:extLst>
      <p:ext uri="{BB962C8B-B14F-4D97-AF65-F5344CB8AC3E}">
        <p14:creationId xmlns:p14="http://schemas.microsoft.com/office/powerpoint/2010/main" val="4022838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App? Mail? Kaart!</a:t>
            </a:r>
            <a:br>
              <a:rPr lang="nl-NL"/>
            </a:br>
            <a:br>
              <a:rPr lang="nl-NL"/>
            </a:br>
            <a:r>
              <a:rPr lang="nl-NL" b="0"/>
              <a:t>Hoe schrijf je eigenlijk een goede kaart?</a:t>
            </a:r>
            <a:endParaRPr lang="en-NL" b="0"/>
          </a:p>
        </p:txBody>
      </p:sp>
    </p:spTree>
    <p:extLst>
      <p:ext uri="{BB962C8B-B14F-4D97-AF65-F5344CB8AC3E}">
        <p14:creationId xmlns:p14="http://schemas.microsoft.com/office/powerpoint/2010/main" val="2179395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E52D2D4-6A8A-F28B-2750-0C1B07B3DC21}"/>
              </a:ext>
            </a:extLst>
          </p:cNvPr>
          <p:cNvPicPr>
            <a:picLocks noChangeAspect="1"/>
          </p:cNvPicPr>
          <p:nvPr/>
        </p:nvPicPr>
        <p:blipFill>
          <a:blip r:embed="rId2"/>
          <a:srcRect l="17044" b="1259"/>
          <a:stretch/>
        </p:blipFill>
        <p:spPr>
          <a:xfrm>
            <a:off x="4446992" y="2439715"/>
            <a:ext cx="5113017" cy="3715520"/>
          </a:xfrm>
          <a:prstGeom prst="rect">
            <a:avLst/>
          </a:prstGeom>
          <a:ln w="28575">
            <a:solidFill>
              <a:srgbClr val="FFFF00"/>
            </a:solidFill>
          </a:ln>
        </p:spPr>
      </p:pic>
      <p:pic>
        <p:nvPicPr>
          <p:cNvPr id="3" name="Afbeelding 2">
            <a:extLst>
              <a:ext uri="{FF2B5EF4-FFF2-40B4-BE49-F238E27FC236}">
                <a16:creationId xmlns:a16="http://schemas.microsoft.com/office/drawing/2014/main" id="{6762F5F2-276F-213F-2F44-E25F4AC339B8}"/>
              </a:ext>
            </a:extLst>
          </p:cNvPr>
          <p:cNvPicPr>
            <a:picLocks noChangeAspect="1"/>
          </p:cNvPicPr>
          <p:nvPr/>
        </p:nvPicPr>
        <p:blipFill>
          <a:blip r:embed="rId3"/>
          <a:srcRect l="19543" t="1905"/>
          <a:stretch/>
        </p:blipFill>
        <p:spPr>
          <a:xfrm rot="20494557">
            <a:off x="402899" y="2495929"/>
            <a:ext cx="4128526" cy="2663584"/>
          </a:xfrm>
          <a:prstGeom prst="rect">
            <a:avLst/>
          </a:prstGeom>
          <a:ln w="28575">
            <a:solidFill>
              <a:srgbClr val="FFFF66"/>
            </a:solidFill>
          </a:ln>
        </p:spPr>
      </p:pic>
      <mc:AlternateContent xmlns:mc="http://schemas.openxmlformats.org/markup-compatibility/2006" xmlns:p14="http://schemas.microsoft.com/office/powerpoint/2010/main">
        <mc:Choice Requires="p14">
          <p:contentPart p14:bwMode="auto" r:id="rId4">
            <p14:nvContentPartPr>
              <p14:cNvPr id="63" name="Inkt 62">
                <a:extLst>
                  <a:ext uri="{FF2B5EF4-FFF2-40B4-BE49-F238E27FC236}">
                    <a16:creationId xmlns:a16="http://schemas.microsoft.com/office/drawing/2014/main" id="{51E29ADF-1225-53B1-E82E-A2A10DC587C9}"/>
                  </a:ext>
                </a:extLst>
              </p14:cNvPr>
              <p14:cNvContentPartPr/>
              <p14:nvPr/>
            </p14:nvContentPartPr>
            <p14:xfrm>
              <a:off x="3276870" y="-2305050"/>
              <a:ext cx="360" cy="360"/>
            </p14:xfrm>
          </p:contentPart>
        </mc:Choice>
        <mc:Fallback xmlns="">
          <p:pic>
            <p:nvPicPr>
              <p:cNvPr id="63" name="Inkt 62">
                <a:extLst>
                  <a:ext uri="{FF2B5EF4-FFF2-40B4-BE49-F238E27FC236}">
                    <a16:creationId xmlns:a16="http://schemas.microsoft.com/office/drawing/2014/main" id="{51E29ADF-1225-53B1-E82E-A2A10DC587C9}"/>
                  </a:ext>
                </a:extLst>
              </p:cNvPr>
              <p:cNvPicPr/>
              <p:nvPr/>
            </p:nvPicPr>
            <p:blipFill>
              <a:blip r:embed="rId5"/>
              <a:stretch>
                <a:fillRect/>
              </a:stretch>
            </p:blipFill>
            <p:spPr>
              <a:xfrm>
                <a:off x="3270750" y="-2311170"/>
                <a:ext cx="12600" cy="12600"/>
              </a:xfrm>
              <a:prstGeom prst="rect">
                <a:avLst/>
              </a:prstGeom>
            </p:spPr>
          </p:pic>
        </mc:Fallback>
      </mc:AlternateContent>
      <p:sp>
        <p:nvSpPr>
          <p:cNvPr id="7" name="Titel 6">
            <a:extLst>
              <a:ext uri="{FF2B5EF4-FFF2-40B4-BE49-F238E27FC236}">
                <a16:creationId xmlns:a16="http://schemas.microsoft.com/office/drawing/2014/main" id="{C8BD60D4-42FB-59F9-B438-1C36B6211EFD}"/>
              </a:ext>
            </a:extLst>
          </p:cNvPr>
          <p:cNvSpPr>
            <a:spLocks noGrp="1"/>
          </p:cNvSpPr>
          <p:nvPr>
            <p:ph type="title"/>
          </p:nvPr>
        </p:nvSpPr>
        <p:spPr>
          <a:xfrm>
            <a:off x="1085952" y="1384363"/>
            <a:ext cx="5832000" cy="452432"/>
          </a:xfrm>
        </p:spPr>
        <p:txBody>
          <a:bodyPr/>
          <a:lstStyle/>
          <a:p>
            <a:r>
              <a:rPr lang="nl-NL"/>
              <a:t>Kaart schrijven</a:t>
            </a:r>
          </a:p>
        </p:txBody>
      </p:sp>
      <p:cxnSp>
        <p:nvCxnSpPr>
          <p:cNvPr id="31" name="Verbindingslijn: gekromd 30">
            <a:extLst>
              <a:ext uri="{FF2B5EF4-FFF2-40B4-BE49-F238E27FC236}">
                <a16:creationId xmlns:a16="http://schemas.microsoft.com/office/drawing/2014/main" id="{41A66D1E-A373-3AEA-C9A2-AC090884CEA6}"/>
              </a:ext>
            </a:extLst>
          </p:cNvPr>
          <p:cNvCxnSpPr>
            <a:cxnSpLocks/>
          </p:cNvCxnSpPr>
          <p:nvPr/>
        </p:nvCxnSpPr>
        <p:spPr>
          <a:xfrm rot="10800000" flipV="1">
            <a:off x="3975744" y="5408543"/>
            <a:ext cx="1718339" cy="818066"/>
          </a:xfrm>
          <a:prstGeom prst="curvedConnector3">
            <a:avLst>
              <a:gd name="adj1" fmla="val 54435"/>
            </a:avLst>
          </a:prstGeom>
          <a:ln w="38100">
            <a:solidFill>
              <a:srgbClr val="EDB333"/>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977080F3-558A-E0A1-007B-4513BB1FF47B}"/>
              </a:ext>
            </a:extLst>
          </p:cNvPr>
          <p:cNvSpPr txBox="1"/>
          <p:nvPr/>
        </p:nvSpPr>
        <p:spPr>
          <a:xfrm>
            <a:off x="1477810" y="2666524"/>
            <a:ext cx="2849950" cy="2031325"/>
          </a:xfrm>
          <a:prstGeom prst="rect">
            <a:avLst/>
          </a:prstGeom>
          <a:noFill/>
        </p:spPr>
        <p:txBody>
          <a:bodyPr wrap="square" rtlCol="0">
            <a:spAutoFit/>
          </a:bodyPr>
          <a:lstStyle/>
          <a:p>
            <a:r>
              <a:rPr lang="nl-NL" b="1" dirty="0">
                <a:latin typeface="Amnesty Trade Gothic" panose="020B0503040303020004" pitchFamily="34" charset="0"/>
              </a:rPr>
              <a:t>Stap 1.</a:t>
            </a:r>
          </a:p>
          <a:p>
            <a:r>
              <a:rPr lang="nl-NL" dirty="0">
                <a:latin typeface="Amnesty Trade Gothic" panose="020B0503040303020004" pitchFamily="34" charset="0"/>
              </a:rPr>
              <a:t>Maak een mooie tekening op de voorkant van de kaart. Teken bijvoorbeeld iets wat past bij de persoon voor wie je schrijft. </a:t>
            </a:r>
          </a:p>
        </p:txBody>
      </p:sp>
      <p:sp>
        <p:nvSpPr>
          <p:cNvPr id="9" name="Tekstvak 8">
            <a:extLst>
              <a:ext uri="{FF2B5EF4-FFF2-40B4-BE49-F238E27FC236}">
                <a16:creationId xmlns:a16="http://schemas.microsoft.com/office/drawing/2014/main" id="{234979B5-515F-623A-1DC5-1417559B0E7B}"/>
              </a:ext>
            </a:extLst>
          </p:cNvPr>
          <p:cNvSpPr txBox="1"/>
          <p:nvPr/>
        </p:nvSpPr>
        <p:spPr>
          <a:xfrm>
            <a:off x="4923598" y="2950558"/>
            <a:ext cx="1737403" cy="1754326"/>
          </a:xfrm>
          <a:prstGeom prst="rect">
            <a:avLst/>
          </a:prstGeom>
          <a:noFill/>
        </p:spPr>
        <p:txBody>
          <a:bodyPr wrap="square" rtlCol="0">
            <a:spAutoFit/>
          </a:bodyPr>
          <a:lstStyle/>
          <a:p>
            <a:r>
              <a:rPr lang="nl-NL" b="1" dirty="0">
                <a:latin typeface="Amnesty Trade Gothic" panose="020B0503040303020004" pitchFamily="34" charset="0"/>
              </a:rPr>
              <a:t>Stap 2.</a:t>
            </a:r>
          </a:p>
          <a:p>
            <a:r>
              <a:rPr lang="nl-NL" dirty="0">
                <a:latin typeface="Amnesty Trade Gothic" panose="020B0503040303020004" pitchFamily="34" charset="0"/>
              </a:rPr>
              <a:t>Schrijf hier je groet. Laat hierin weten dat je de persoon steunt. </a:t>
            </a:r>
          </a:p>
        </p:txBody>
      </p:sp>
      <p:sp>
        <p:nvSpPr>
          <p:cNvPr id="12" name="Tijdelijke aanduiding voor inhoud 11">
            <a:extLst>
              <a:ext uri="{FF2B5EF4-FFF2-40B4-BE49-F238E27FC236}">
                <a16:creationId xmlns:a16="http://schemas.microsoft.com/office/drawing/2014/main" id="{7975869B-E4AC-103C-AB4C-68F1A67A44A3}"/>
              </a:ext>
            </a:extLst>
          </p:cNvPr>
          <p:cNvSpPr>
            <a:spLocks noGrp="1"/>
          </p:cNvSpPr>
          <p:nvPr>
            <p:ph idx="1"/>
          </p:nvPr>
        </p:nvSpPr>
        <p:spPr/>
        <p:txBody>
          <a:bodyPr/>
          <a:lstStyle/>
          <a:p>
            <a:pPr marL="0" indent="0">
              <a:buNone/>
            </a:pPr>
            <a:endParaRPr lang="nl-NL" dirty="0"/>
          </a:p>
          <a:p>
            <a:pPr marL="0" indent="0" algn="ctr">
              <a:buNone/>
            </a:pPr>
            <a:endParaRPr lang="nl-NL" dirty="0"/>
          </a:p>
        </p:txBody>
      </p:sp>
      <p:sp>
        <p:nvSpPr>
          <p:cNvPr id="16" name="Tekstvak 15">
            <a:extLst>
              <a:ext uri="{FF2B5EF4-FFF2-40B4-BE49-F238E27FC236}">
                <a16:creationId xmlns:a16="http://schemas.microsoft.com/office/drawing/2014/main" id="{5C8F5614-87AE-CA90-F097-E66D1FC0F750}"/>
              </a:ext>
            </a:extLst>
          </p:cNvPr>
          <p:cNvSpPr txBox="1"/>
          <p:nvPr/>
        </p:nvSpPr>
        <p:spPr>
          <a:xfrm>
            <a:off x="7445890" y="4090106"/>
            <a:ext cx="1849034" cy="1477328"/>
          </a:xfrm>
          <a:prstGeom prst="rect">
            <a:avLst/>
          </a:prstGeom>
          <a:noFill/>
        </p:spPr>
        <p:txBody>
          <a:bodyPr wrap="square">
            <a:spAutoFit/>
          </a:bodyPr>
          <a:lstStyle/>
          <a:p>
            <a:r>
              <a:rPr lang="nl-NL" b="1" dirty="0">
                <a:latin typeface="Amnesty Trade Gothic" panose="020B0503040303020004" pitchFamily="34" charset="0"/>
              </a:rPr>
              <a:t>Stap 3.</a:t>
            </a:r>
          </a:p>
          <a:p>
            <a:r>
              <a:rPr lang="nl-NL" dirty="0">
                <a:latin typeface="Amnesty Trade Gothic" panose="020B0503040303020004" pitchFamily="34" charset="0"/>
              </a:rPr>
              <a:t>Schrijf hier het adres van de persoon aan wie je schrijft.</a:t>
            </a:r>
          </a:p>
        </p:txBody>
      </p:sp>
      <p:sp>
        <p:nvSpPr>
          <p:cNvPr id="18" name="Tekstvak 17">
            <a:extLst>
              <a:ext uri="{FF2B5EF4-FFF2-40B4-BE49-F238E27FC236}">
                <a16:creationId xmlns:a16="http://schemas.microsoft.com/office/drawing/2014/main" id="{907BF8ED-D5A2-CD45-27EE-5B42C2339B02}"/>
              </a:ext>
            </a:extLst>
          </p:cNvPr>
          <p:cNvSpPr txBox="1"/>
          <p:nvPr/>
        </p:nvSpPr>
        <p:spPr>
          <a:xfrm>
            <a:off x="1604267" y="5626445"/>
            <a:ext cx="2597036" cy="1200329"/>
          </a:xfrm>
          <a:prstGeom prst="rect">
            <a:avLst/>
          </a:prstGeom>
          <a:noFill/>
        </p:spPr>
        <p:txBody>
          <a:bodyPr wrap="square">
            <a:spAutoFit/>
          </a:bodyPr>
          <a:lstStyle/>
          <a:p>
            <a:r>
              <a:rPr lang="nl-NL" b="1" dirty="0">
                <a:latin typeface="Amnesty Trade Gothic" panose="020B0503040303020004" pitchFamily="34" charset="0"/>
              </a:rPr>
              <a:t>Tip!</a:t>
            </a:r>
          </a:p>
          <a:p>
            <a:r>
              <a:rPr lang="nl-NL" dirty="0">
                <a:latin typeface="Amnesty Trade Gothic" panose="020B0503040303020004" pitchFamily="34" charset="0"/>
              </a:rPr>
              <a:t>Zet alleen je voornaam op de kaart, en dat je uit Nederland komt.</a:t>
            </a:r>
          </a:p>
        </p:txBody>
      </p:sp>
      <p:sp>
        <p:nvSpPr>
          <p:cNvPr id="20" name="Tekstvak 19">
            <a:extLst>
              <a:ext uri="{FF2B5EF4-FFF2-40B4-BE49-F238E27FC236}">
                <a16:creationId xmlns:a16="http://schemas.microsoft.com/office/drawing/2014/main" id="{1ED94A8E-0314-2AEC-C2EB-4E6033E30B5B}"/>
              </a:ext>
            </a:extLst>
          </p:cNvPr>
          <p:cNvSpPr txBox="1"/>
          <p:nvPr/>
        </p:nvSpPr>
        <p:spPr>
          <a:xfrm>
            <a:off x="9822864" y="784198"/>
            <a:ext cx="1033818" cy="1200329"/>
          </a:xfrm>
          <a:prstGeom prst="rect">
            <a:avLst/>
          </a:prstGeom>
          <a:noFill/>
        </p:spPr>
        <p:txBody>
          <a:bodyPr wrap="square">
            <a:spAutoFit/>
          </a:bodyPr>
          <a:lstStyle/>
          <a:p>
            <a:r>
              <a:rPr lang="nl-NL" b="1" dirty="0">
                <a:latin typeface="Amnesty Trade Gothic" panose="020B0503040303020004" pitchFamily="34" charset="0"/>
              </a:rPr>
              <a:t>Tip! </a:t>
            </a:r>
            <a:r>
              <a:rPr lang="nl-NL" dirty="0">
                <a:latin typeface="Amnesty Trade Gothic" panose="020B0503040303020004" pitchFamily="34" charset="0"/>
              </a:rPr>
              <a:t>Gebruik veel kleur</a:t>
            </a:r>
          </a:p>
        </p:txBody>
      </p:sp>
    </p:spTree>
    <p:extLst>
      <p:ext uri="{BB962C8B-B14F-4D97-AF65-F5344CB8AC3E}">
        <p14:creationId xmlns:p14="http://schemas.microsoft.com/office/powerpoint/2010/main" val="2455207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My Right! </a:t>
            </a:r>
            <a:r>
              <a:rPr lang="nl-NL" err="1"/>
              <a:t>You</a:t>
            </a:r>
            <a:r>
              <a:rPr lang="nl-NL"/>
              <a:t> Write?</a:t>
            </a:r>
            <a:br>
              <a:rPr lang="nl-NL"/>
            </a:br>
            <a:br>
              <a:rPr lang="nl-NL"/>
            </a:br>
            <a:r>
              <a:rPr lang="nl-NL" b="0"/>
              <a:t>Voor wie gaan we dit jaar schrijven?</a:t>
            </a:r>
            <a:endParaRPr lang="en-NL" b="0"/>
          </a:p>
        </p:txBody>
      </p:sp>
    </p:spTree>
    <p:extLst>
      <p:ext uri="{BB962C8B-B14F-4D97-AF65-F5344CB8AC3E}">
        <p14:creationId xmlns:p14="http://schemas.microsoft.com/office/powerpoint/2010/main" val="3304905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F832F2-5385-DA0B-B95A-D9AB9E7AD9C1}"/>
              </a:ext>
            </a:extLst>
          </p:cNvPr>
          <p:cNvSpPr>
            <a:spLocks noGrp="1"/>
          </p:cNvSpPr>
          <p:nvPr>
            <p:ph idx="1"/>
          </p:nvPr>
        </p:nvSpPr>
        <p:spPr>
          <a:xfrm>
            <a:off x="5786704" y="2364722"/>
            <a:ext cx="3845648" cy="4226578"/>
          </a:xfrm>
        </p:spPr>
        <p:txBody>
          <a:bodyPr vert="horz" lIns="91440" tIns="45720" rIns="91440" bIns="45720" rtlCol="0" anchor="t">
            <a:normAutofit/>
          </a:bodyPr>
          <a:lstStyle/>
          <a:p>
            <a:r>
              <a:rPr lang="nl-NL" sz="2400" dirty="0"/>
              <a:t>Mei 2019 </a:t>
            </a:r>
          </a:p>
          <a:p>
            <a:r>
              <a:rPr lang="nl-NL" sz="2400" dirty="0">
                <a:latin typeface="Amnesty Trade Gothic"/>
              </a:rPr>
              <a:t>Vast voor broer </a:t>
            </a:r>
            <a:r>
              <a:rPr lang="nl-NL" sz="2400" dirty="0" err="1">
                <a:latin typeface="Amnesty Trade Gothic"/>
              </a:rPr>
              <a:t>Amr</a:t>
            </a:r>
            <a:r>
              <a:rPr lang="nl-NL" sz="2400" dirty="0">
                <a:latin typeface="Amnesty Trade Gothic"/>
              </a:rPr>
              <a:t>, die mensenrechtenactivist is </a:t>
            </a:r>
          </a:p>
          <a:p>
            <a:r>
              <a:rPr lang="nl-NL" sz="2400" dirty="0">
                <a:latin typeface="Amnesty Trade Gothic"/>
              </a:rPr>
              <a:t>Beenprothese </a:t>
            </a:r>
          </a:p>
          <a:p>
            <a:r>
              <a:rPr lang="nl-NL" sz="2400" dirty="0"/>
              <a:t>Nepzaak </a:t>
            </a:r>
            <a:endParaRPr lang="en-NL" sz="2400" dirty="0"/>
          </a:p>
        </p:txBody>
      </p:sp>
      <p:sp>
        <p:nvSpPr>
          <p:cNvPr id="3" name="Title 2">
            <a:extLst>
              <a:ext uri="{FF2B5EF4-FFF2-40B4-BE49-F238E27FC236}">
                <a16:creationId xmlns:a16="http://schemas.microsoft.com/office/drawing/2014/main" id="{2AAD85AC-9E9D-032B-BFF7-59423F6BB7D0}"/>
              </a:ext>
            </a:extLst>
          </p:cNvPr>
          <p:cNvSpPr>
            <a:spLocks noGrp="1"/>
          </p:cNvSpPr>
          <p:nvPr>
            <p:ph type="title"/>
          </p:nvPr>
        </p:nvSpPr>
        <p:spPr/>
        <p:txBody>
          <a:bodyPr/>
          <a:lstStyle/>
          <a:p>
            <a:r>
              <a:rPr lang="nl-NL"/>
              <a:t>OQBA HASHAD</a:t>
            </a:r>
            <a:endParaRPr lang="en-NL"/>
          </a:p>
        </p:txBody>
      </p:sp>
      <p:sp>
        <p:nvSpPr>
          <p:cNvPr id="4" name="Text Placeholder 3">
            <a:extLst>
              <a:ext uri="{FF2B5EF4-FFF2-40B4-BE49-F238E27FC236}">
                <a16:creationId xmlns:a16="http://schemas.microsoft.com/office/drawing/2014/main" id="{B85446B1-8144-F7FD-BF04-CD307F661749}"/>
              </a:ext>
            </a:extLst>
          </p:cNvPr>
          <p:cNvSpPr>
            <a:spLocks noGrp="1"/>
          </p:cNvSpPr>
          <p:nvPr>
            <p:ph type="body" sz="quarter" idx="10"/>
          </p:nvPr>
        </p:nvSpPr>
        <p:spPr/>
        <p:txBody>
          <a:bodyPr/>
          <a:lstStyle/>
          <a:p>
            <a:r>
              <a:rPr lang="nl-NL"/>
              <a:t>Egypte</a:t>
            </a:r>
            <a:endParaRPr lang="en-NL"/>
          </a:p>
        </p:txBody>
      </p:sp>
    </p:spTree>
    <p:extLst>
      <p:ext uri="{BB962C8B-B14F-4D97-AF65-F5344CB8AC3E}">
        <p14:creationId xmlns:p14="http://schemas.microsoft.com/office/powerpoint/2010/main" val="4166035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De Power van Post!</a:t>
            </a:r>
            <a:endParaRPr lang="en-NL"/>
          </a:p>
        </p:txBody>
      </p:sp>
    </p:spTree>
    <p:extLst>
      <p:ext uri="{BB962C8B-B14F-4D97-AF65-F5344CB8AC3E}">
        <p14:creationId xmlns:p14="http://schemas.microsoft.com/office/powerpoint/2010/main" val="3329742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F832F2-5385-DA0B-B95A-D9AB9E7AD9C1}"/>
              </a:ext>
            </a:extLst>
          </p:cNvPr>
          <p:cNvSpPr>
            <a:spLocks noGrp="1"/>
          </p:cNvSpPr>
          <p:nvPr>
            <p:ph idx="1"/>
          </p:nvPr>
        </p:nvSpPr>
        <p:spPr>
          <a:xfrm>
            <a:off x="5786704" y="2364722"/>
            <a:ext cx="4405046" cy="4150378"/>
          </a:xfrm>
        </p:spPr>
        <p:txBody>
          <a:bodyPr vert="horz" lIns="91440" tIns="45720" rIns="91440" bIns="45720" rtlCol="0" anchor="t">
            <a:normAutofit lnSpcReduction="10000"/>
          </a:bodyPr>
          <a:lstStyle/>
          <a:p>
            <a:r>
              <a:rPr lang="nl-NL" dirty="0"/>
              <a:t>Wat doet dit verhaal met je?</a:t>
            </a:r>
          </a:p>
          <a:p>
            <a:r>
              <a:rPr lang="nl-NL" dirty="0"/>
              <a:t>Wat zouden jullie doen als je in zijn situatie was?</a:t>
            </a:r>
          </a:p>
          <a:p>
            <a:r>
              <a:rPr lang="nl-NL" dirty="0"/>
              <a:t>Wat verwachten jullie van de overheid in situaties zoals deze?</a:t>
            </a:r>
          </a:p>
          <a:p>
            <a:r>
              <a:rPr lang="nl-NL" dirty="0">
                <a:latin typeface="Amnesty Trade Gothic"/>
              </a:rPr>
              <a:t>Welke artikelen van de UVRM worden hier geschonden?</a:t>
            </a:r>
            <a:endParaRPr lang="en-NL" dirty="0">
              <a:latin typeface="Amnesty Trade Gothic"/>
            </a:endParaRPr>
          </a:p>
          <a:p>
            <a:endParaRPr lang="en-NL" dirty="0"/>
          </a:p>
        </p:txBody>
      </p:sp>
      <p:sp>
        <p:nvSpPr>
          <p:cNvPr id="3" name="Title 2">
            <a:extLst>
              <a:ext uri="{FF2B5EF4-FFF2-40B4-BE49-F238E27FC236}">
                <a16:creationId xmlns:a16="http://schemas.microsoft.com/office/drawing/2014/main" id="{2AAD85AC-9E9D-032B-BFF7-59423F6BB7D0}"/>
              </a:ext>
            </a:extLst>
          </p:cNvPr>
          <p:cNvSpPr>
            <a:spLocks noGrp="1"/>
          </p:cNvSpPr>
          <p:nvPr>
            <p:ph type="title"/>
          </p:nvPr>
        </p:nvSpPr>
        <p:spPr/>
        <p:txBody>
          <a:bodyPr/>
          <a:lstStyle/>
          <a:p>
            <a:r>
              <a:rPr lang="nl-NL"/>
              <a:t>OQBA HASHAD</a:t>
            </a:r>
            <a:endParaRPr lang="en-NL"/>
          </a:p>
        </p:txBody>
      </p:sp>
      <p:sp>
        <p:nvSpPr>
          <p:cNvPr id="4" name="Text Placeholder 3">
            <a:extLst>
              <a:ext uri="{FF2B5EF4-FFF2-40B4-BE49-F238E27FC236}">
                <a16:creationId xmlns:a16="http://schemas.microsoft.com/office/drawing/2014/main" id="{B85446B1-8144-F7FD-BF04-CD307F661749}"/>
              </a:ext>
            </a:extLst>
          </p:cNvPr>
          <p:cNvSpPr>
            <a:spLocks noGrp="1"/>
          </p:cNvSpPr>
          <p:nvPr>
            <p:ph type="body" sz="quarter" idx="10"/>
          </p:nvPr>
        </p:nvSpPr>
        <p:spPr/>
        <p:txBody>
          <a:bodyPr/>
          <a:lstStyle/>
          <a:p>
            <a:r>
              <a:rPr lang="nl-NL"/>
              <a:t>Egypte</a:t>
            </a:r>
            <a:endParaRPr lang="en-NL"/>
          </a:p>
        </p:txBody>
      </p:sp>
    </p:spTree>
    <p:extLst>
      <p:ext uri="{BB962C8B-B14F-4D97-AF65-F5344CB8AC3E}">
        <p14:creationId xmlns:p14="http://schemas.microsoft.com/office/powerpoint/2010/main" val="1532593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328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DBF4A-4C22-CA8B-F0D8-44A84998A900}"/>
              </a:ext>
            </a:extLst>
          </p:cNvPr>
          <p:cNvSpPr>
            <a:spLocks noGrp="1"/>
          </p:cNvSpPr>
          <p:nvPr>
            <p:ph type="title"/>
          </p:nvPr>
        </p:nvSpPr>
        <p:spPr/>
        <p:txBody>
          <a:bodyPr/>
          <a:lstStyle/>
          <a:p>
            <a:r>
              <a:rPr lang="nl-NL" dirty="0"/>
              <a:t>KYUNG SEOK PARK</a:t>
            </a:r>
            <a:endParaRPr lang="en-NL" dirty="0"/>
          </a:p>
        </p:txBody>
      </p:sp>
      <p:sp>
        <p:nvSpPr>
          <p:cNvPr id="4" name="Text Placeholder 3">
            <a:extLst>
              <a:ext uri="{FF2B5EF4-FFF2-40B4-BE49-F238E27FC236}">
                <a16:creationId xmlns:a16="http://schemas.microsoft.com/office/drawing/2014/main" id="{055BC4AC-4287-8DDA-DDA4-51F66A8E21C4}"/>
              </a:ext>
            </a:extLst>
          </p:cNvPr>
          <p:cNvSpPr>
            <a:spLocks noGrp="1"/>
          </p:cNvSpPr>
          <p:nvPr>
            <p:ph type="body" sz="quarter" idx="10"/>
          </p:nvPr>
        </p:nvSpPr>
        <p:spPr/>
        <p:txBody>
          <a:bodyPr/>
          <a:lstStyle/>
          <a:p>
            <a:r>
              <a:rPr lang="nl-NL"/>
              <a:t>Zuid-Korea</a:t>
            </a:r>
            <a:endParaRPr lang="en-NL"/>
          </a:p>
        </p:txBody>
      </p:sp>
      <p:sp>
        <p:nvSpPr>
          <p:cNvPr id="7" name="Tijdelijke aanduiding voor inhoud 6">
            <a:extLst>
              <a:ext uri="{FF2B5EF4-FFF2-40B4-BE49-F238E27FC236}">
                <a16:creationId xmlns:a16="http://schemas.microsoft.com/office/drawing/2014/main" id="{AE640D72-2F24-1D51-7F61-3320DD2BC51D}"/>
              </a:ext>
            </a:extLst>
          </p:cNvPr>
          <p:cNvSpPr>
            <a:spLocks noGrp="1"/>
          </p:cNvSpPr>
          <p:nvPr>
            <p:ph idx="1"/>
          </p:nvPr>
        </p:nvSpPr>
        <p:spPr>
          <a:xfrm>
            <a:off x="291279" y="2614067"/>
            <a:ext cx="6027344" cy="3315116"/>
          </a:xfrm>
        </p:spPr>
        <p:txBody>
          <a:bodyPr>
            <a:normAutofit/>
          </a:bodyPr>
          <a:lstStyle/>
          <a:p>
            <a:r>
              <a:rPr lang="nl-NL" sz="2400" dirty="0">
                <a:latin typeface="Amnesty Trade Gothic" panose="020B0503040303020004" pitchFamily="34" charset="0"/>
              </a:rPr>
              <a:t>Komt op voor de rechten van mensen met een beperking</a:t>
            </a:r>
          </a:p>
          <a:p>
            <a:r>
              <a:rPr lang="nl-NL" sz="2400" dirty="0">
                <a:latin typeface="Amnesty Trade Gothic" panose="020B0503040303020004" pitchFamily="34" charset="0"/>
              </a:rPr>
              <a:t>Openbaar vervoer</a:t>
            </a:r>
          </a:p>
          <a:p>
            <a:r>
              <a:rPr lang="nl-NL" sz="2400" dirty="0">
                <a:latin typeface="Amnesty Trade Gothic" panose="020B0503040303020004" pitchFamily="34" charset="0"/>
              </a:rPr>
              <a:t>Mishandeling en twee rechtszaken </a:t>
            </a:r>
          </a:p>
          <a:p>
            <a:endParaRPr lang="nl-NL" sz="2400" dirty="0">
              <a:latin typeface="Amnesty Trade Gothic" panose="020B0503040303020004" pitchFamily="34" charset="0"/>
            </a:endParaRPr>
          </a:p>
          <a:p>
            <a:endParaRPr lang="nl-NL" sz="2400" dirty="0">
              <a:latin typeface="Amnesty Trade Gothic" panose="020B0503040303020004" pitchFamily="34" charset="0"/>
            </a:endParaRPr>
          </a:p>
          <a:p>
            <a:endParaRPr lang="nl-NL" sz="2400" dirty="0"/>
          </a:p>
        </p:txBody>
      </p:sp>
    </p:spTree>
    <p:extLst>
      <p:ext uri="{BB962C8B-B14F-4D97-AF65-F5344CB8AC3E}">
        <p14:creationId xmlns:p14="http://schemas.microsoft.com/office/powerpoint/2010/main" val="2156042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503BCA-B704-1174-8498-82D92DDFAF07}"/>
              </a:ext>
            </a:extLst>
          </p:cNvPr>
          <p:cNvSpPr>
            <a:spLocks noGrp="1"/>
          </p:cNvSpPr>
          <p:nvPr>
            <p:ph idx="1"/>
          </p:nvPr>
        </p:nvSpPr>
        <p:spPr>
          <a:xfrm>
            <a:off x="1104900" y="2364722"/>
            <a:ext cx="5832000" cy="2493028"/>
          </a:xfrm>
        </p:spPr>
        <p:txBody>
          <a:bodyPr vert="horz" lIns="91440" tIns="45720" rIns="91440" bIns="45720" rtlCol="0" anchor="t">
            <a:normAutofit fontScale="85000" lnSpcReduction="20000"/>
          </a:bodyPr>
          <a:lstStyle/>
          <a:p>
            <a:r>
              <a:rPr lang="nl-NL" dirty="0"/>
              <a:t>Wat doet dit verhaal met je?</a:t>
            </a:r>
          </a:p>
          <a:p>
            <a:r>
              <a:rPr lang="nl-NL" dirty="0"/>
              <a:t>Wat zouden jullie doen als je in zijn situatie was?</a:t>
            </a:r>
          </a:p>
          <a:p>
            <a:r>
              <a:rPr lang="nl-NL" dirty="0"/>
              <a:t>Wat verwachten jullie van de overheid in situaties zoals deze?</a:t>
            </a:r>
          </a:p>
          <a:p>
            <a:r>
              <a:rPr lang="nl-NL" sz="3300" dirty="0">
                <a:latin typeface="Amnesty Trade Gothic"/>
              </a:rPr>
              <a:t>Welke artikelen van de UVRM worden hier geschonden?</a:t>
            </a:r>
            <a:endParaRPr lang="nl-NL" sz="3300">
              <a:latin typeface="Amnesty Trade Gothic"/>
            </a:endParaRPr>
          </a:p>
          <a:p>
            <a:endParaRPr lang="en-NL" dirty="0"/>
          </a:p>
          <a:p>
            <a:endParaRPr lang="en-NL" dirty="0"/>
          </a:p>
        </p:txBody>
      </p:sp>
      <p:sp>
        <p:nvSpPr>
          <p:cNvPr id="3" name="Title 2">
            <a:extLst>
              <a:ext uri="{FF2B5EF4-FFF2-40B4-BE49-F238E27FC236}">
                <a16:creationId xmlns:a16="http://schemas.microsoft.com/office/drawing/2014/main" id="{4E1DBF4A-4C22-CA8B-F0D8-44A84998A900}"/>
              </a:ext>
            </a:extLst>
          </p:cNvPr>
          <p:cNvSpPr>
            <a:spLocks noGrp="1"/>
          </p:cNvSpPr>
          <p:nvPr>
            <p:ph type="title"/>
          </p:nvPr>
        </p:nvSpPr>
        <p:spPr/>
        <p:txBody>
          <a:bodyPr/>
          <a:lstStyle/>
          <a:p>
            <a:r>
              <a:rPr lang="nl-NL"/>
              <a:t>KYUNG SEOK PARK</a:t>
            </a:r>
            <a:endParaRPr lang="en-NL"/>
          </a:p>
        </p:txBody>
      </p:sp>
      <p:sp>
        <p:nvSpPr>
          <p:cNvPr id="4" name="Text Placeholder 3">
            <a:extLst>
              <a:ext uri="{FF2B5EF4-FFF2-40B4-BE49-F238E27FC236}">
                <a16:creationId xmlns:a16="http://schemas.microsoft.com/office/drawing/2014/main" id="{055BC4AC-4287-8DDA-DDA4-51F66A8E21C4}"/>
              </a:ext>
            </a:extLst>
          </p:cNvPr>
          <p:cNvSpPr>
            <a:spLocks noGrp="1"/>
          </p:cNvSpPr>
          <p:nvPr>
            <p:ph type="body" sz="quarter" idx="10"/>
          </p:nvPr>
        </p:nvSpPr>
        <p:spPr/>
        <p:txBody>
          <a:bodyPr/>
          <a:lstStyle/>
          <a:p>
            <a:r>
              <a:rPr lang="nl-NL"/>
              <a:t>Zuid-Korea</a:t>
            </a:r>
            <a:endParaRPr lang="en-NL"/>
          </a:p>
        </p:txBody>
      </p:sp>
    </p:spTree>
    <p:extLst>
      <p:ext uri="{BB962C8B-B14F-4D97-AF65-F5344CB8AC3E}">
        <p14:creationId xmlns:p14="http://schemas.microsoft.com/office/powerpoint/2010/main" val="2798214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000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495B83-4E2C-8D41-9218-290797780286}"/>
              </a:ext>
            </a:extLst>
          </p:cNvPr>
          <p:cNvSpPr>
            <a:spLocks noGrp="1"/>
          </p:cNvSpPr>
          <p:nvPr>
            <p:ph idx="1"/>
          </p:nvPr>
        </p:nvSpPr>
        <p:spPr>
          <a:xfrm>
            <a:off x="5786704" y="2364722"/>
            <a:ext cx="4405046" cy="3315116"/>
          </a:xfrm>
        </p:spPr>
        <p:txBody>
          <a:bodyPr>
            <a:normAutofit fontScale="92500"/>
          </a:bodyPr>
          <a:lstStyle/>
          <a:p>
            <a:r>
              <a:rPr lang="nl-NL" dirty="0"/>
              <a:t>November 2022 </a:t>
            </a:r>
          </a:p>
          <a:p>
            <a:r>
              <a:rPr lang="nl-NL" dirty="0"/>
              <a:t>Strijd voor vrouwenrechten in Saudi-Arabië</a:t>
            </a:r>
          </a:p>
          <a:p>
            <a:r>
              <a:rPr lang="nl-NL" dirty="0"/>
              <a:t>Foto Snapchat</a:t>
            </a:r>
          </a:p>
          <a:p>
            <a:r>
              <a:rPr lang="nl-NL" dirty="0"/>
              <a:t>Veroordeeld tot 11 jaar gevangenisstraf</a:t>
            </a:r>
          </a:p>
          <a:p>
            <a:r>
              <a:rPr lang="nl-NL" dirty="0"/>
              <a:t>Mishandeld</a:t>
            </a:r>
          </a:p>
        </p:txBody>
      </p:sp>
      <p:sp>
        <p:nvSpPr>
          <p:cNvPr id="3" name="Title 2">
            <a:extLst>
              <a:ext uri="{FF2B5EF4-FFF2-40B4-BE49-F238E27FC236}">
                <a16:creationId xmlns:a16="http://schemas.microsoft.com/office/drawing/2014/main" id="{B479659B-B036-F5B3-D1F2-B6E9974161A0}"/>
              </a:ext>
            </a:extLst>
          </p:cNvPr>
          <p:cNvSpPr>
            <a:spLocks noGrp="1"/>
          </p:cNvSpPr>
          <p:nvPr>
            <p:ph type="title"/>
          </p:nvPr>
        </p:nvSpPr>
        <p:spPr/>
        <p:txBody>
          <a:bodyPr/>
          <a:lstStyle/>
          <a:p>
            <a:r>
              <a:rPr lang="nl-NL"/>
              <a:t>MANAHEL AL-OTAIBI</a:t>
            </a:r>
            <a:endParaRPr lang="en-NL"/>
          </a:p>
        </p:txBody>
      </p:sp>
      <p:sp>
        <p:nvSpPr>
          <p:cNvPr id="4" name="Text Placeholder 3">
            <a:extLst>
              <a:ext uri="{FF2B5EF4-FFF2-40B4-BE49-F238E27FC236}">
                <a16:creationId xmlns:a16="http://schemas.microsoft.com/office/drawing/2014/main" id="{51E3B78B-E124-6A01-F3A9-4659825CD501}"/>
              </a:ext>
            </a:extLst>
          </p:cNvPr>
          <p:cNvSpPr>
            <a:spLocks noGrp="1"/>
          </p:cNvSpPr>
          <p:nvPr>
            <p:ph type="body" sz="quarter" idx="10"/>
          </p:nvPr>
        </p:nvSpPr>
        <p:spPr/>
        <p:txBody>
          <a:bodyPr/>
          <a:lstStyle/>
          <a:p>
            <a:r>
              <a:rPr lang="nl-NL"/>
              <a:t>SAUDI-ARABIË</a:t>
            </a:r>
            <a:endParaRPr lang="en-NL"/>
          </a:p>
        </p:txBody>
      </p:sp>
    </p:spTree>
    <p:extLst>
      <p:ext uri="{BB962C8B-B14F-4D97-AF65-F5344CB8AC3E}">
        <p14:creationId xmlns:p14="http://schemas.microsoft.com/office/powerpoint/2010/main" val="1127793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495B83-4E2C-8D41-9218-290797780286}"/>
              </a:ext>
            </a:extLst>
          </p:cNvPr>
          <p:cNvSpPr>
            <a:spLocks noGrp="1"/>
          </p:cNvSpPr>
          <p:nvPr>
            <p:ph idx="1"/>
          </p:nvPr>
        </p:nvSpPr>
        <p:spPr>
          <a:xfrm>
            <a:off x="5786704" y="2364722"/>
            <a:ext cx="4328846" cy="3315116"/>
          </a:xfrm>
        </p:spPr>
        <p:txBody>
          <a:bodyPr vert="horz" lIns="91440" tIns="45720" rIns="91440" bIns="45720" rtlCol="0" anchor="t">
            <a:normAutofit fontScale="77500" lnSpcReduction="20000"/>
          </a:bodyPr>
          <a:lstStyle/>
          <a:p>
            <a:r>
              <a:rPr lang="nl-NL" dirty="0"/>
              <a:t>Wat doet dit verhaal met je?</a:t>
            </a:r>
          </a:p>
          <a:p>
            <a:r>
              <a:rPr lang="nl-NL" dirty="0"/>
              <a:t>Wat vinden jullie van het gebruik van sociale media om jezelf uit te drukken?</a:t>
            </a:r>
          </a:p>
          <a:p>
            <a:r>
              <a:rPr lang="nl-NL" dirty="0"/>
              <a:t>Wat denken jullie dat nodig is om de situatie voor vrouwenrechten in landen als Saudi-Arabië te verbeteren?</a:t>
            </a:r>
          </a:p>
          <a:p>
            <a:r>
              <a:rPr lang="nl-NL" sz="3300" dirty="0">
                <a:latin typeface="Amnesty Trade Gothic"/>
              </a:rPr>
              <a:t>Welk artikel van de UVRM wordt hier geschonden?</a:t>
            </a:r>
            <a:endParaRPr lang="nl-NL" sz="3300">
              <a:latin typeface="Amnesty Trade Gothic"/>
            </a:endParaRPr>
          </a:p>
          <a:p>
            <a:endParaRPr lang="en-NL" dirty="0"/>
          </a:p>
          <a:p>
            <a:endParaRPr lang="en-NL" dirty="0"/>
          </a:p>
          <a:p>
            <a:endParaRPr lang="en-NL" dirty="0"/>
          </a:p>
        </p:txBody>
      </p:sp>
      <p:sp>
        <p:nvSpPr>
          <p:cNvPr id="3" name="Title 2">
            <a:extLst>
              <a:ext uri="{FF2B5EF4-FFF2-40B4-BE49-F238E27FC236}">
                <a16:creationId xmlns:a16="http://schemas.microsoft.com/office/drawing/2014/main" id="{B479659B-B036-F5B3-D1F2-B6E9974161A0}"/>
              </a:ext>
            </a:extLst>
          </p:cNvPr>
          <p:cNvSpPr>
            <a:spLocks noGrp="1"/>
          </p:cNvSpPr>
          <p:nvPr>
            <p:ph type="title"/>
          </p:nvPr>
        </p:nvSpPr>
        <p:spPr/>
        <p:txBody>
          <a:bodyPr/>
          <a:lstStyle/>
          <a:p>
            <a:r>
              <a:rPr lang="nl-NL"/>
              <a:t>MANAHEL AL-OTAIBI</a:t>
            </a:r>
            <a:endParaRPr lang="en-NL"/>
          </a:p>
        </p:txBody>
      </p:sp>
      <p:sp>
        <p:nvSpPr>
          <p:cNvPr id="4" name="Text Placeholder 3">
            <a:extLst>
              <a:ext uri="{FF2B5EF4-FFF2-40B4-BE49-F238E27FC236}">
                <a16:creationId xmlns:a16="http://schemas.microsoft.com/office/drawing/2014/main" id="{51E3B78B-E124-6A01-F3A9-4659825CD501}"/>
              </a:ext>
            </a:extLst>
          </p:cNvPr>
          <p:cNvSpPr>
            <a:spLocks noGrp="1"/>
          </p:cNvSpPr>
          <p:nvPr>
            <p:ph type="body" sz="quarter" idx="10"/>
          </p:nvPr>
        </p:nvSpPr>
        <p:spPr/>
        <p:txBody>
          <a:bodyPr/>
          <a:lstStyle/>
          <a:p>
            <a:r>
              <a:rPr lang="nl-NL"/>
              <a:t>SAUDI-ARABIË</a:t>
            </a:r>
            <a:endParaRPr lang="en-NL"/>
          </a:p>
        </p:txBody>
      </p:sp>
    </p:spTree>
    <p:extLst>
      <p:ext uri="{BB962C8B-B14F-4D97-AF65-F5344CB8AC3E}">
        <p14:creationId xmlns:p14="http://schemas.microsoft.com/office/powerpoint/2010/main" val="2825680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316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C0A7C-2464-3E02-1E6A-84EA9A268B49}"/>
              </a:ext>
            </a:extLst>
          </p:cNvPr>
          <p:cNvSpPr>
            <a:spLocks noGrp="1"/>
          </p:cNvSpPr>
          <p:nvPr>
            <p:ph idx="1"/>
          </p:nvPr>
        </p:nvSpPr>
        <p:spPr>
          <a:xfrm>
            <a:off x="1828800" y="2364722"/>
            <a:ext cx="4267200" cy="3845578"/>
          </a:xfrm>
        </p:spPr>
        <p:txBody>
          <a:bodyPr vert="horz" lIns="91440" tIns="45720" rIns="91440" bIns="45720" rtlCol="0" anchor="t">
            <a:normAutofit/>
          </a:bodyPr>
          <a:lstStyle/>
          <a:p>
            <a:r>
              <a:rPr lang="nl-NL" dirty="0">
                <a:latin typeface="Amnesty Trade Gothic"/>
              </a:rPr>
              <a:t>30 juni 2023</a:t>
            </a:r>
          </a:p>
          <a:p>
            <a:r>
              <a:rPr lang="nl-NL" dirty="0">
                <a:latin typeface="Amnesty Trade Gothic"/>
              </a:rPr>
              <a:t>Band speelde bij een demonstratie </a:t>
            </a:r>
          </a:p>
          <a:p>
            <a:r>
              <a:rPr lang="nl-NL" dirty="0">
                <a:latin typeface="Amnesty Trade Gothic"/>
              </a:rPr>
              <a:t>Tegen veranderingen in de wet</a:t>
            </a:r>
          </a:p>
          <a:p>
            <a:r>
              <a:rPr lang="nl-NL" dirty="0">
                <a:latin typeface="Amnesty Trade Gothic"/>
              </a:rPr>
              <a:t>Rubberen kogels </a:t>
            </a:r>
          </a:p>
          <a:p>
            <a:r>
              <a:rPr lang="nl-NL" dirty="0">
                <a:latin typeface="Amnesty Trade Gothic"/>
              </a:rPr>
              <a:t>De agenten zijn </a:t>
            </a:r>
            <a:r>
              <a:rPr lang="nl-NL">
                <a:latin typeface="Amnesty Trade Gothic"/>
              </a:rPr>
              <a:t>niet veroordeeld</a:t>
            </a:r>
            <a:endParaRPr lang="en-NL" dirty="0">
              <a:latin typeface="Amnesty Trade Gothic"/>
            </a:endParaRPr>
          </a:p>
        </p:txBody>
      </p:sp>
      <p:sp>
        <p:nvSpPr>
          <p:cNvPr id="3" name="Title 2">
            <a:extLst>
              <a:ext uri="{FF2B5EF4-FFF2-40B4-BE49-F238E27FC236}">
                <a16:creationId xmlns:a16="http://schemas.microsoft.com/office/drawing/2014/main" id="{60106C21-BDC6-798F-DF17-08E7285C405A}"/>
              </a:ext>
            </a:extLst>
          </p:cNvPr>
          <p:cNvSpPr>
            <a:spLocks noGrp="1"/>
          </p:cNvSpPr>
          <p:nvPr>
            <p:ph type="title"/>
          </p:nvPr>
        </p:nvSpPr>
        <p:spPr/>
        <p:txBody>
          <a:bodyPr/>
          <a:lstStyle/>
          <a:p>
            <a:r>
              <a:rPr lang="nl-NL"/>
              <a:t>JOEL PAREDES</a:t>
            </a:r>
            <a:endParaRPr lang="en-NL"/>
          </a:p>
        </p:txBody>
      </p:sp>
      <p:sp>
        <p:nvSpPr>
          <p:cNvPr id="4" name="Text Placeholder 3">
            <a:extLst>
              <a:ext uri="{FF2B5EF4-FFF2-40B4-BE49-F238E27FC236}">
                <a16:creationId xmlns:a16="http://schemas.microsoft.com/office/drawing/2014/main" id="{9EEB7E89-77D5-76F0-04EF-F2C0DBA852F5}"/>
              </a:ext>
            </a:extLst>
          </p:cNvPr>
          <p:cNvSpPr>
            <a:spLocks noGrp="1"/>
          </p:cNvSpPr>
          <p:nvPr>
            <p:ph type="body" sz="quarter" idx="10"/>
          </p:nvPr>
        </p:nvSpPr>
        <p:spPr/>
        <p:txBody>
          <a:bodyPr/>
          <a:lstStyle/>
          <a:p>
            <a:r>
              <a:rPr lang="nl-NL"/>
              <a:t>Argentinië</a:t>
            </a:r>
            <a:endParaRPr lang="en-NL"/>
          </a:p>
        </p:txBody>
      </p:sp>
    </p:spTree>
    <p:extLst>
      <p:ext uri="{BB962C8B-B14F-4D97-AF65-F5344CB8AC3E}">
        <p14:creationId xmlns:p14="http://schemas.microsoft.com/office/powerpoint/2010/main" val="3470883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C0A7C-2464-3E02-1E6A-84EA9A268B49}"/>
              </a:ext>
            </a:extLst>
          </p:cNvPr>
          <p:cNvSpPr>
            <a:spLocks noGrp="1"/>
          </p:cNvSpPr>
          <p:nvPr>
            <p:ph idx="1"/>
          </p:nvPr>
        </p:nvSpPr>
        <p:spPr>
          <a:xfrm>
            <a:off x="1208617" y="2356255"/>
            <a:ext cx="5209794" cy="3315116"/>
          </a:xfrm>
        </p:spPr>
        <p:txBody>
          <a:bodyPr vert="horz" lIns="91440" tIns="45720" rIns="91440" bIns="45720" rtlCol="0" anchor="t">
            <a:normAutofit lnSpcReduction="10000"/>
          </a:bodyPr>
          <a:lstStyle/>
          <a:p>
            <a:r>
              <a:rPr lang="nl-NL" dirty="0"/>
              <a:t>Wat doet dit verhaal met je?</a:t>
            </a:r>
          </a:p>
          <a:p>
            <a:r>
              <a:rPr lang="nl-NL" dirty="0"/>
              <a:t>Wat zouden jullie doen als je in zijn situatie was?</a:t>
            </a:r>
          </a:p>
          <a:p>
            <a:r>
              <a:rPr lang="nl-NL" dirty="0"/>
              <a:t>Wat verwachten jullie van de overheid in situaties zoals deze?</a:t>
            </a:r>
          </a:p>
          <a:p>
            <a:r>
              <a:rPr lang="nl-NL" dirty="0">
                <a:latin typeface="Amnesty Trade Gothic"/>
              </a:rPr>
              <a:t>Welk artikel van de UVRM wordt hier geschonden?</a:t>
            </a:r>
            <a:endParaRPr lang="en-NL" dirty="0">
              <a:latin typeface="Amnesty Trade Gothic"/>
            </a:endParaRPr>
          </a:p>
          <a:p>
            <a:endParaRPr lang="en-NL" dirty="0"/>
          </a:p>
        </p:txBody>
      </p:sp>
      <p:sp>
        <p:nvSpPr>
          <p:cNvPr id="3" name="Title 2">
            <a:extLst>
              <a:ext uri="{FF2B5EF4-FFF2-40B4-BE49-F238E27FC236}">
                <a16:creationId xmlns:a16="http://schemas.microsoft.com/office/drawing/2014/main" id="{60106C21-BDC6-798F-DF17-08E7285C405A}"/>
              </a:ext>
            </a:extLst>
          </p:cNvPr>
          <p:cNvSpPr>
            <a:spLocks noGrp="1"/>
          </p:cNvSpPr>
          <p:nvPr>
            <p:ph type="title"/>
          </p:nvPr>
        </p:nvSpPr>
        <p:spPr/>
        <p:txBody>
          <a:bodyPr/>
          <a:lstStyle/>
          <a:p>
            <a:r>
              <a:rPr lang="nl-NL"/>
              <a:t>JOEL PAREDES</a:t>
            </a:r>
            <a:endParaRPr lang="en-NL"/>
          </a:p>
        </p:txBody>
      </p:sp>
      <p:sp>
        <p:nvSpPr>
          <p:cNvPr id="4" name="Text Placeholder 3">
            <a:extLst>
              <a:ext uri="{FF2B5EF4-FFF2-40B4-BE49-F238E27FC236}">
                <a16:creationId xmlns:a16="http://schemas.microsoft.com/office/drawing/2014/main" id="{9EEB7E89-77D5-76F0-04EF-F2C0DBA852F5}"/>
              </a:ext>
            </a:extLst>
          </p:cNvPr>
          <p:cNvSpPr>
            <a:spLocks noGrp="1"/>
          </p:cNvSpPr>
          <p:nvPr>
            <p:ph type="body" sz="quarter" idx="10"/>
          </p:nvPr>
        </p:nvSpPr>
        <p:spPr/>
        <p:txBody>
          <a:bodyPr/>
          <a:lstStyle/>
          <a:p>
            <a:r>
              <a:rPr lang="nl-NL"/>
              <a:t>Argentinië</a:t>
            </a:r>
            <a:endParaRPr lang="en-NL"/>
          </a:p>
        </p:txBody>
      </p:sp>
    </p:spTree>
    <p:extLst>
      <p:ext uri="{BB962C8B-B14F-4D97-AF65-F5344CB8AC3E}">
        <p14:creationId xmlns:p14="http://schemas.microsoft.com/office/powerpoint/2010/main" val="230665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3082328" y="1947905"/>
            <a:ext cx="6027344" cy="3315116"/>
          </a:xfrm>
        </p:spPr>
        <p:txBody>
          <a:bodyPr>
            <a:normAutofit/>
          </a:bodyPr>
          <a:lstStyle/>
          <a:p>
            <a:pPr marL="0" indent="0">
              <a:buNone/>
            </a:pPr>
            <a:r>
              <a:rPr lang="nl-NL" sz="4400" i="1" dirty="0"/>
              <a:t>‘We hadden dit totaal niet verwacht, we huilden van verbazing’</a:t>
            </a:r>
            <a:endParaRPr lang="en-NL" sz="4400" i="1" dirty="0"/>
          </a:p>
        </p:txBody>
      </p:sp>
    </p:spTree>
    <p:extLst>
      <p:ext uri="{BB962C8B-B14F-4D97-AF65-F5344CB8AC3E}">
        <p14:creationId xmlns:p14="http://schemas.microsoft.com/office/powerpoint/2010/main" val="1125865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79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2BDB9-F860-A791-263F-F4DB9B6DAE7B}"/>
              </a:ext>
            </a:extLst>
          </p:cNvPr>
          <p:cNvSpPr>
            <a:spLocks noGrp="1"/>
          </p:cNvSpPr>
          <p:nvPr>
            <p:ph idx="1"/>
          </p:nvPr>
        </p:nvSpPr>
        <p:spPr>
          <a:xfrm>
            <a:off x="5786704" y="2364722"/>
            <a:ext cx="3845648" cy="4207528"/>
          </a:xfrm>
        </p:spPr>
        <p:txBody>
          <a:bodyPr>
            <a:normAutofit/>
          </a:bodyPr>
          <a:lstStyle/>
          <a:p>
            <a:r>
              <a:rPr lang="nl-NL" dirty="0"/>
              <a:t>Het leven van de </a:t>
            </a:r>
            <a:r>
              <a:rPr lang="nl-NL" dirty="0" err="1"/>
              <a:t>Wet’suwet’en</a:t>
            </a:r>
            <a:endParaRPr lang="nl-NL" dirty="0"/>
          </a:p>
          <a:p>
            <a:r>
              <a:rPr lang="nl-NL" dirty="0"/>
              <a:t>Olie- en gasleiding door hun grondgebied </a:t>
            </a:r>
          </a:p>
          <a:p>
            <a:r>
              <a:rPr lang="nl-NL" dirty="0"/>
              <a:t>De </a:t>
            </a:r>
            <a:r>
              <a:rPr lang="nl-NL" dirty="0" err="1"/>
              <a:t>Wet’suwet’en</a:t>
            </a:r>
            <a:r>
              <a:rPr lang="nl-NL" dirty="0"/>
              <a:t> landverdedigers zijn aangeklaagd</a:t>
            </a:r>
            <a:endParaRPr lang="en-NL" dirty="0"/>
          </a:p>
        </p:txBody>
      </p:sp>
      <p:sp>
        <p:nvSpPr>
          <p:cNvPr id="3" name="Title 2">
            <a:extLst>
              <a:ext uri="{FF2B5EF4-FFF2-40B4-BE49-F238E27FC236}">
                <a16:creationId xmlns:a16="http://schemas.microsoft.com/office/drawing/2014/main" id="{CFEBB09B-A7F4-C2A4-284D-8CE7ECE24E81}"/>
              </a:ext>
            </a:extLst>
          </p:cNvPr>
          <p:cNvSpPr>
            <a:spLocks noGrp="1"/>
          </p:cNvSpPr>
          <p:nvPr>
            <p:ph type="title"/>
          </p:nvPr>
        </p:nvSpPr>
        <p:spPr/>
        <p:txBody>
          <a:bodyPr/>
          <a:lstStyle/>
          <a:p>
            <a:r>
              <a:rPr lang="nl-NL"/>
              <a:t>DE WET’SUWET’EN</a:t>
            </a:r>
            <a:endParaRPr lang="en-NL"/>
          </a:p>
        </p:txBody>
      </p:sp>
      <p:sp>
        <p:nvSpPr>
          <p:cNvPr id="4" name="Text Placeholder 3">
            <a:extLst>
              <a:ext uri="{FF2B5EF4-FFF2-40B4-BE49-F238E27FC236}">
                <a16:creationId xmlns:a16="http://schemas.microsoft.com/office/drawing/2014/main" id="{FBAF8E7F-2FAF-1648-9F28-BC4CA275DB1A}"/>
              </a:ext>
            </a:extLst>
          </p:cNvPr>
          <p:cNvSpPr>
            <a:spLocks noGrp="1"/>
          </p:cNvSpPr>
          <p:nvPr>
            <p:ph type="body" sz="quarter" idx="10"/>
          </p:nvPr>
        </p:nvSpPr>
        <p:spPr/>
        <p:txBody>
          <a:bodyPr/>
          <a:lstStyle/>
          <a:p>
            <a:r>
              <a:rPr lang="nl-NL"/>
              <a:t>Canada</a:t>
            </a:r>
            <a:endParaRPr lang="en-NL"/>
          </a:p>
        </p:txBody>
      </p:sp>
    </p:spTree>
    <p:extLst>
      <p:ext uri="{BB962C8B-B14F-4D97-AF65-F5344CB8AC3E}">
        <p14:creationId xmlns:p14="http://schemas.microsoft.com/office/powerpoint/2010/main" val="14741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2BDB9-F860-A791-263F-F4DB9B6DAE7B}"/>
              </a:ext>
            </a:extLst>
          </p:cNvPr>
          <p:cNvSpPr>
            <a:spLocks noGrp="1"/>
          </p:cNvSpPr>
          <p:nvPr>
            <p:ph idx="1"/>
          </p:nvPr>
        </p:nvSpPr>
        <p:spPr>
          <a:xfrm>
            <a:off x="5668171" y="2364722"/>
            <a:ext cx="4424096" cy="3315116"/>
          </a:xfrm>
        </p:spPr>
        <p:txBody>
          <a:bodyPr vert="horz" lIns="91440" tIns="45720" rIns="91440" bIns="45720" rtlCol="0" anchor="t">
            <a:normAutofit fontScale="92500" lnSpcReduction="20000"/>
          </a:bodyPr>
          <a:lstStyle/>
          <a:p>
            <a:r>
              <a:rPr lang="nl-NL" dirty="0"/>
              <a:t>Wat doet dit verhaal met je?</a:t>
            </a:r>
          </a:p>
          <a:p>
            <a:r>
              <a:rPr lang="nl-NL" dirty="0"/>
              <a:t>Wat zouden jullie doen als je in deze situatie was?</a:t>
            </a:r>
          </a:p>
          <a:p>
            <a:r>
              <a:rPr lang="nl-NL" dirty="0"/>
              <a:t>Wat verwachten jullie van de overheid in situaties zoals deze?</a:t>
            </a:r>
          </a:p>
          <a:p>
            <a:r>
              <a:rPr lang="nl-NL" dirty="0">
                <a:latin typeface="Amnesty Trade Gothic"/>
              </a:rPr>
              <a:t>Welk artikel van de UVRM wordt hier geschonden?</a:t>
            </a:r>
            <a:endParaRPr lang="en-NL" dirty="0">
              <a:latin typeface="Amnesty Trade Gothic"/>
            </a:endParaRPr>
          </a:p>
        </p:txBody>
      </p:sp>
      <p:sp>
        <p:nvSpPr>
          <p:cNvPr id="3" name="Title 2">
            <a:extLst>
              <a:ext uri="{FF2B5EF4-FFF2-40B4-BE49-F238E27FC236}">
                <a16:creationId xmlns:a16="http://schemas.microsoft.com/office/drawing/2014/main" id="{CFEBB09B-A7F4-C2A4-284D-8CE7ECE24E81}"/>
              </a:ext>
            </a:extLst>
          </p:cNvPr>
          <p:cNvSpPr>
            <a:spLocks noGrp="1"/>
          </p:cNvSpPr>
          <p:nvPr>
            <p:ph type="title"/>
          </p:nvPr>
        </p:nvSpPr>
        <p:spPr/>
        <p:txBody>
          <a:bodyPr/>
          <a:lstStyle/>
          <a:p>
            <a:r>
              <a:rPr lang="nl-NL"/>
              <a:t>DE WET’SUWET’EN</a:t>
            </a:r>
            <a:endParaRPr lang="en-NL"/>
          </a:p>
        </p:txBody>
      </p:sp>
      <p:sp>
        <p:nvSpPr>
          <p:cNvPr id="4" name="Text Placeholder 3">
            <a:extLst>
              <a:ext uri="{FF2B5EF4-FFF2-40B4-BE49-F238E27FC236}">
                <a16:creationId xmlns:a16="http://schemas.microsoft.com/office/drawing/2014/main" id="{FBAF8E7F-2FAF-1648-9F28-BC4CA275DB1A}"/>
              </a:ext>
            </a:extLst>
          </p:cNvPr>
          <p:cNvSpPr>
            <a:spLocks noGrp="1"/>
          </p:cNvSpPr>
          <p:nvPr>
            <p:ph type="body" sz="quarter" idx="10"/>
          </p:nvPr>
        </p:nvSpPr>
        <p:spPr/>
        <p:txBody>
          <a:bodyPr/>
          <a:lstStyle/>
          <a:p>
            <a:r>
              <a:rPr lang="nl-NL"/>
              <a:t>Canada</a:t>
            </a:r>
            <a:endParaRPr lang="en-NL"/>
          </a:p>
        </p:txBody>
      </p:sp>
    </p:spTree>
    <p:extLst>
      <p:ext uri="{BB962C8B-B14F-4D97-AF65-F5344CB8AC3E}">
        <p14:creationId xmlns:p14="http://schemas.microsoft.com/office/powerpoint/2010/main" val="1983612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795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Pen? Papier? Schrijf!</a:t>
            </a:r>
            <a:br>
              <a:rPr lang="nl-NL"/>
            </a:br>
            <a:br>
              <a:rPr lang="nl-NL"/>
            </a:br>
            <a:r>
              <a:rPr lang="nl-NL" b="0"/>
              <a:t>Start met schrijven</a:t>
            </a:r>
            <a:endParaRPr lang="en-NL" b="0"/>
          </a:p>
        </p:txBody>
      </p:sp>
    </p:spTree>
    <p:extLst>
      <p:ext uri="{BB962C8B-B14F-4D97-AF65-F5344CB8AC3E}">
        <p14:creationId xmlns:p14="http://schemas.microsoft.com/office/powerpoint/2010/main" val="863968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7981C5-95E8-655F-84B1-30D73BC17E82}"/>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nl-NL" b="1" dirty="0"/>
              <a:t>Gebruik de hulpvragen om je goed in te leven!</a:t>
            </a:r>
          </a:p>
          <a:p>
            <a:pPr marL="0" indent="0">
              <a:buNone/>
            </a:pPr>
            <a:endParaRPr lang="nl-NL" b="1" dirty="0"/>
          </a:p>
          <a:p>
            <a:r>
              <a:rPr lang="nl-NL" dirty="0">
                <a:latin typeface="Amnesty Trade Gothic"/>
              </a:rPr>
              <a:t>Bedenk welk verhaal jou het meeste aansprak. Waarom?</a:t>
            </a:r>
          </a:p>
          <a:p>
            <a:r>
              <a:rPr lang="nl-NL" dirty="0"/>
              <a:t>Wat wil je graag tegen deze persoon zeggen?</a:t>
            </a:r>
          </a:p>
          <a:p>
            <a:r>
              <a:rPr lang="nl-NL" dirty="0"/>
              <a:t>Hoe hoop je dat deze persoon zich voelt als die jouw kaart krijgt?</a:t>
            </a:r>
            <a:endParaRPr lang="en-NL" dirty="0"/>
          </a:p>
        </p:txBody>
      </p:sp>
      <p:sp>
        <p:nvSpPr>
          <p:cNvPr id="3" name="Title 2">
            <a:extLst>
              <a:ext uri="{FF2B5EF4-FFF2-40B4-BE49-F238E27FC236}">
                <a16:creationId xmlns:a16="http://schemas.microsoft.com/office/drawing/2014/main" id="{C9E1FF32-34A5-0AE0-DDEF-B13AA66A1CDE}"/>
              </a:ext>
            </a:extLst>
          </p:cNvPr>
          <p:cNvSpPr>
            <a:spLocks noGrp="1"/>
          </p:cNvSpPr>
          <p:nvPr>
            <p:ph type="title"/>
          </p:nvPr>
        </p:nvSpPr>
        <p:spPr>
          <a:xfrm>
            <a:off x="3257674" y="320507"/>
            <a:ext cx="5832000" cy="452432"/>
          </a:xfrm>
        </p:spPr>
        <p:txBody>
          <a:bodyPr/>
          <a:lstStyle/>
          <a:p>
            <a:r>
              <a:rPr lang="nl-NL"/>
              <a:t>Voor wie wil jij schrijven?</a:t>
            </a:r>
            <a:endParaRPr lang="en-NL"/>
          </a:p>
        </p:txBody>
      </p:sp>
      <p:sp>
        <p:nvSpPr>
          <p:cNvPr id="4" name="Text Placeholder 3">
            <a:extLst>
              <a:ext uri="{FF2B5EF4-FFF2-40B4-BE49-F238E27FC236}">
                <a16:creationId xmlns:a16="http://schemas.microsoft.com/office/drawing/2014/main" id="{32A7F04C-1184-2BA2-84B9-D815A89E4441}"/>
              </a:ext>
            </a:extLst>
          </p:cNvPr>
          <p:cNvSpPr>
            <a:spLocks noGrp="1"/>
          </p:cNvSpPr>
          <p:nvPr>
            <p:ph type="body" sz="quarter" idx="10"/>
          </p:nvPr>
        </p:nvSpPr>
        <p:spPr>
          <a:xfrm>
            <a:off x="3257674" y="823860"/>
            <a:ext cx="5427748" cy="840230"/>
          </a:xfrm>
        </p:spPr>
        <p:txBody>
          <a:bodyPr/>
          <a:lstStyle/>
          <a:p>
            <a:r>
              <a:rPr lang="nl-NL" dirty="0"/>
              <a:t>Tip! Je kunt bij het schrijven van je kaart of een voorbeeld gebruiken, maar het is natuurlijk nog leuker om een persoonlijke boodschap of tekening te maken!</a:t>
            </a:r>
            <a:endParaRPr lang="en-NL" dirty="0"/>
          </a:p>
        </p:txBody>
      </p:sp>
    </p:spTree>
    <p:extLst>
      <p:ext uri="{BB962C8B-B14F-4D97-AF65-F5344CB8AC3E}">
        <p14:creationId xmlns:p14="http://schemas.microsoft.com/office/powerpoint/2010/main" val="688540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894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endParaRPr lang="nl-NL" b="0" dirty="0"/>
          </a:p>
        </p:txBody>
      </p:sp>
    </p:spTree>
    <p:extLst>
      <p:ext uri="{BB962C8B-B14F-4D97-AF65-F5344CB8AC3E}">
        <p14:creationId xmlns:p14="http://schemas.microsoft.com/office/powerpoint/2010/main" val="296293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kleding, persoon, buitenshuis, boom&#10;&#10;Automatisch gegenereerde beschrijving">
            <a:extLst>
              <a:ext uri="{FF2B5EF4-FFF2-40B4-BE49-F238E27FC236}">
                <a16:creationId xmlns:a16="http://schemas.microsoft.com/office/drawing/2014/main" id="{9821850F-0240-9E3F-D23A-639D729609B6}"/>
              </a:ext>
            </a:extLst>
          </p:cNvPr>
          <p:cNvPicPr>
            <a:picLocks noGrp="1" noChangeAspect="1"/>
          </p:cNvPicPr>
          <p:nvPr>
            <p:ph idx="1"/>
          </p:nvPr>
        </p:nvPicPr>
        <p:blipFill>
          <a:blip r:embed="rId2"/>
          <a:stretch>
            <a:fillRect/>
          </a:stretch>
        </p:blipFill>
        <p:spPr>
          <a:xfrm>
            <a:off x="1054801" y="3071227"/>
            <a:ext cx="4971378" cy="3314700"/>
          </a:xfrm>
        </p:spPr>
      </p:pic>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1" y="1188208"/>
            <a:ext cx="5832000" cy="812530"/>
          </a:xfrm>
        </p:spPr>
        <p:txBody>
          <a:bodyPr/>
          <a:lstStyle/>
          <a:p>
            <a:r>
              <a:rPr lang="nl-NL"/>
              <a:t>Vorig jaar werd er voor Rita geschreven met Write </a:t>
            </a:r>
            <a:r>
              <a:rPr lang="nl-NL" err="1"/>
              <a:t>for</a:t>
            </a:r>
            <a:r>
              <a:rPr lang="nl-NL"/>
              <a:t> </a:t>
            </a:r>
            <a:r>
              <a:rPr lang="nl-NL" err="1"/>
              <a:t>Rights</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a:xfrm>
            <a:off x="1054801" y="2013093"/>
            <a:ext cx="4728161" cy="590931"/>
          </a:xfrm>
        </p:spPr>
        <p:txBody>
          <a:bodyPr/>
          <a:lstStyle/>
          <a:p>
            <a:r>
              <a:rPr lang="nl-NL" dirty="0">
                <a:latin typeface="Amnesty Trade Gothic Cn"/>
              </a:rPr>
              <a:t>Met succes: juni 2024 besloot de rechter dat zij en anderen demonstranten geen gevangenisstraf krijgen.</a:t>
            </a:r>
            <a:endParaRPr lang="en-NL" dirty="0">
              <a:latin typeface="Amnesty Trade Gothic Cn"/>
            </a:endParaRPr>
          </a:p>
        </p:txBody>
      </p:sp>
      <p:sp>
        <p:nvSpPr>
          <p:cNvPr id="7" name="Tekstvak 6">
            <a:extLst>
              <a:ext uri="{FF2B5EF4-FFF2-40B4-BE49-F238E27FC236}">
                <a16:creationId xmlns:a16="http://schemas.microsoft.com/office/drawing/2014/main" id="{31FBF2DB-26D5-1684-08CA-673EC1DF9677}"/>
              </a:ext>
            </a:extLst>
          </p:cNvPr>
          <p:cNvSpPr txBox="1"/>
          <p:nvPr/>
        </p:nvSpPr>
        <p:spPr>
          <a:xfrm>
            <a:off x="6372138" y="3429000"/>
            <a:ext cx="2676611" cy="2862322"/>
          </a:xfrm>
          <a:prstGeom prst="rect">
            <a:avLst/>
          </a:prstGeom>
          <a:noFill/>
        </p:spPr>
        <p:txBody>
          <a:bodyPr wrap="square" rtlCol="0">
            <a:spAutoFit/>
          </a:bodyPr>
          <a:lstStyle/>
          <a:p>
            <a:r>
              <a:rPr lang="nl-NL" dirty="0">
                <a:latin typeface="Amnesty Trade Gothic" panose="020B0503040303020004" pitchFamily="34" charset="0"/>
              </a:rPr>
              <a:t>Rita </a:t>
            </a:r>
            <a:r>
              <a:rPr lang="nl-NL" dirty="0" err="1">
                <a:latin typeface="Amnesty Trade Gothic" panose="020B0503040303020004" pitchFamily="34" charset="0"/>
              </a:rPr>
              <a:t>Karasartova</a:t>
            </a:r>
            <a:r>
              <a:rPr lang="nl-NL" dirty="0">
                <a:latin typeface="Amnesty Trade Gothic" panose="020B0503040303020004" pitchFamily="34" charset="0"/>
              </a:rPr>
              <a:t> uit Kirgizië werd beschuldigd van een ‘gewelddadige actie tegen de regering’. Maar het enige wat ze deed was protesteren voor het recht op drinkwater, zonder geweld te gebruiken.</a:t>
            </a:r>
          </a:p>
        </p:txBody>
      </p:sp>
    </p:spTree>
    <p:extLst>
      <p:ext uri="{BB962C8B-B14F-4D97-AF65-F5344CB8AC3E}">
        <p14:creationId xmlns:p14="http://schemas.microsoft.com/office/powerpoint/2010/main" val="3638111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C81CA49-16EE-2BA9-2C26-9A556205D388}"/>
              </a:ext>
            </a:extLst>
          </p:cNvPr>
          <p:cNvSpPr>
            <a:spLocks noGrp="1"/>
          </p:cNvSpPr>
          <p:nvPr>
            <p:ph idx="1"/>
          </p:nvPr>
        </p:nvSpPr>
        <p:spPr>
          <a:xfrm>
            <a:off x="7890108" y="2245394"/>
            <a:ext cx="2923231" cy="3463933"/>
          </a:xfrm>
        </p:spPr>
        <p:txBody>
          <a:bodyPr>
            <a:normAutofit fontScale="55000" lnSpcReduction="20000"/>
          </a:bodyPr>
          <a:lstStyle/>
          <a:p>
            <a:pPr marL="0" indent="0">
              <a:buNone/>
            </a:pPr>
            <a:r>
              <a:rPr lang="nl-NL" i="1" dirty="0"/>
              <a:t>Woorden schieten tekort als ik probeer te beschrijven wat jullie acties voor mij hebben gedaan. Het heeft ons zo goed gedaan, ik kan het je niet zeggen.</a:t>
            </a:r>
          </a:p>
          <a:p>
            <a:pPr marL="0" indent="0">
              <a:buNone/>
            </a:pPr>
            <a:r>
              <a:rPr lang="nl-NL" i="1" dirty="0"/>
              <a:t>Ik heb er geen woorden voor behalve: dank jullie wel, dank jullie wel, dank jullie wel. Jullie brieven bereikten ons op het moment dat we dat het hardst nodig hadden.</a:t>
            </a:r>
          </a:p>
          <a:p>
            <a:pPr marL="0" indent="0">
              <a:buNone/>
            </a:pPr>
            <a:r>
              <a:rPr lang="nl-NL" i="1" dirty="0"/>
              <a:t>Mijn zoon was ziek en mijn verblijf in de gevangenis had zo’n impact op mijn moeder dat ze erdoor verzwakte. De acties geven hun kracht. Ze moedigen ons allemaal aan. </a:t>
            </a:r>
          </a:p>
        </p:txBody>
      </p:sp>
      <p:sp>
        <p:nvSpPr>
          <p:cNvPr id="4" name="Tijdelijke aanduiding voor tekst 3">
            <a:extLst>
              <a:ext uri="{FF2B5EF4-FFF2-40B4-BE49-F238E27FC236}">
                <a16:creationId xmlns:a16="http://schemas.microsoft.com/office/drawing/2014/main" id="{7FA61DA0-3457-64F1-0394-BCDADAD30A82}"/>
              </a:ext>
            </a:extLst>
          </p:cNvPr>
          <p:cNvSpPr>
            <a:spLocks noGrp="1"/>
          </p:cNvSpPr>
          <p:nvPr>
            <p:ph type="body" sz="quarter" idx="10"/>
          </p:nvPr>
        </p:nvSpPr>
        <p:spPr>
          <a:xfrm>
            <a:off x="3183057" y="1141158"/>
            <a:ext cx="5830224" cy="448444"/>
          </a:xfrm>
        </p:spPr>
        <p:txBody>
          <a:bodyPr/>
          <a:lstStyle/>
          <a:p>
            <a:r>
              <a:rPr lang="nl-NL" dirty="0">
                <a:latin typeface="Amnesty Trade Gothic Cn"/>
              </a:rPr>
              <a:t>Hoe is het nu met</a:t>
            </a:r>
            <a:br>
              <a:rPr lang="nl-NL" dirty="0">
                <a:latin typeface="Amnesty Trade Gothic Cn"/>
              </a:rPr>
            </a:br>
            <a:r>
              <a:rPr lang="en-US" dirty="0" err="1">
                <a:latin typeface="Amnesty Trade Gothic Cn"/>
              </a:rPr>
              <a:t>Dorgelesse</a:t>
            </a:r>
            <a:r>
              <a:rPr lang="nl-NL" dirty="0">
                <a:latin typeface="Amnesty Trade Gothic Cn"/>
              </a:rPr>
              <a:t> </a:t>
            </a:r>
            <a:r>
              <a:rPr lang="nl-NL" dirty="0" err="1">
                <a:latin typeface="Amnesty Trade Gothic Cn"/>
              </a:rPr>
              <a:t>Nguessan</a:t>
            </a:r>
            <a:r>
              <a:rPr lang="nl-NL" dirty="0">
                <a:latin typeface="Amnesty Trade Gothic Cn"/>
              </a:rPr>
              <a:t>?</a:t>
            </a:r>
            <a:endParaRPr lang="nl-NL" dirty="0"/>
          </a:p>
        </p:txBody>
      </p:sp>
      <p:pic>
        <p:nvPicPr>
          <p:cNvPr id="7" name="Afbeelding 6" descr="Afbeelding met kleding, persoon, schoeisel, jongen&#10;&#10;Automatisch gegenereerde beschrijving">
            <a:extLst>
              <a:ext uri="{FF2B5EF4-FFF2-40B4-BE49-F238E27FC236}">
                <a16:creationId xmlns:a16="http://schemas.microsoft.com/office/drawing/2014/main" id="{C0A69E9E-B098-AE7B-90C8-2892039BDF51}"/>
              </a:ext>
            </a:extLst>
          </p:cNvPr>
          <p:cNvPicPr>
            <a:picLocks noChangeAspect="1"/>
          </p:cNvPicPr>
          <p:nvPr/>
        </p:nvPicPr>
        <p:blipFill>
          <a:blip r:embed="rId2"/>
          <a:stretch>
            <a:fillRect/>
          </a:stretch>
        </p:blipFill>
        <p:spPr>
          <a:xfrm>
            <a:off x="2518910" y="2245394"/>
            <a:ext cx="5323072" cy="2994783"/>
          </a:xfrm>
          <a:prstGeom prst="rect">
            <a:avLst/>
          </a:prstGeom>
        </p:spPr>
      </p:pic>
    </p:spTree>
    <p:extLst>
      <p:ext uri="{BB962C8B-B14F-4D97-AF65-F5344CB8AC3E}">
        <p14:creationId xmlns:p14="http://schemas.microsoft.com/office/powerpoint/2010/main" val="208717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Wie? Amnesty! </a:t>
            </a:r>
            <a:br>
              <a:rPr lang="nl-NL"/>
            </a:br>
            <a:br>
              <a:rPr lang="nl-NL"/>
            </a:br>
            <a:r>
              <a:rPr lang="nl-NL" b="0"/>
              <a:t>Een introductie van het werk van Amnesty International</a:t>
            </a:r>
            <a:endParaRPr lang="en-NL" b="0"/>
          </a:p>
        </p:txBody>
      </p:sp>
    </p:spTree>
    <p:extLst>
      <p:ext uri="{BB962C8B-B14F-4D97-AF65-F5344CB8AC3E}">
        <p14:creationId xmlns:p14="http://schemas.microsoft.com/office/powerpoint/2010/main" val="324846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E1FF32-34A5-0AE0-DDEF-B13AA66A1CDE}"/>
              </a:ext>
            </a:extLst>
          </p:cNvPr>
          <p:cNvSpPr>
            <a:spLocks noGrp="1"/>
          </p:cNvSpPr>
          <p:nvPr>
            <p:ph type="title"/>
          </p:nvPr>
        </p:nvSpPr>
        <p:spPr>
          <a:xfrm>
            <a:off x="3257674" y="1368257"/>
            <a:ext cx="5832000" cy="452432"/>
          </a:xfrm>
        </p:spPr>
        <p:txBody>
          <a:bodyPr/>
          <a:lstStyle/>
          <a:p>
            <a:r>
              <a:rPr lang="nl-NL" dirty="0">
                <a:latin typeface="Amnesty Trade Gothic" panose="020B0503040303020004" pitchFamily="34" charset="0"/>
              </a:rPr>
              <a:t>Een korte tijdlijn</a:t>
            </a:r>
            <a:endParaRPr lang="en-NL" dirty="0">
              <a:latin typeface="Amnesty Trade Gothic" panose="020B0503040303020004" pitchFamily="34" charset="0"/>
            </a:endParaRPr>
          </a:p>
        </p:txBody>
      </p:sp>
      <p:sp>
        <p:nvSpPr>
          <p:cNvPr id="9" name="Pijl: punthaak 8">
            <a:extLst>
              <a:ext uri="{FF2B5EF4-FFF2-40B4-BE49-F238E27FC236}">
                <a16:creationId xmlns:a16="http://schemas.microsoft.com/office/drawing/2014/main" id="{AB35D97E-C7BB-D0CD-A0BB-1A209373F023}"/>
              </a:ext>
            </a:extLst>
          </p:cNvPr>
          <p:cNvSpPr/>
          <p:nvPr/>
        </p:nvSpPr>
        <p:spPr>
          <a:xfrm>
            <a:off x="612830" y="2883329"/>
            <a:ext cx="2253620" cy="742950"/>
          </a:xfrm>
          <a:prstGeom prst="chevron">
            <a:avLst/>
          </a:prstGeom>
          <a:solidFill>
            <a:srgbClr val="EEC9F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400">
                <a:solidFill>
                  <a:schemeClr val="tx1"/>
                </a:solidFill>
                <a:latin typeface="Amnesty Trade Gothic"/>
              </a:rPr>
              <a:t>1939-1945 </a:t>
            </a:r>
          </a:p>
        </p:txBody>
      </p:sp>
      <p:sp>
        <p:nvSpPr>
          <p:cNvPr id="10" name="Pijl: punthaak 9">
            <a:extLst>
              <a:ext uri="{FF2B5EF4-FFF2-40B4-BE49-F238E27FC236}">
                <a16:creationId xmlns:a16="http://schemas.microsoft.com/office/drawing/2014/main" id="{D05A0EF4-3DEC-161C-8224-AD88C57C3532}"/>
              </a:ext>
            </a:extLst>
          </p:cNvPr>
          <p:cNvSpPr/>
          <p:nvPr/>
        </p:nvSpPr>
        <p:spPr>
          <a:xfrm>
            <a:off x="2646498" y="2873805"/>
            <a:ext cx="2344026" cy="742950"/>
          </a:xfrm>
          <a:prstGeom prst="chevron">
            <a:avLst/>
          </a:prstGeom>
          <a:solidFill>
            <a:srgbClr val="EEC9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Amnesty Trade Gothic" panose="020B0503040303020004" pitchFamily="34" charset="0"/>
              </a:rPr>
              <a:t>Oktober 1945</a:t>
            </a:r>
          </a:p>
        </p:txBody>
      </p:sp>
      <p:sp>
        <p:nvSpPr>
          <p:cNvPr id="11" name="Pijl: punthaak 10">
            <a:extLst>
              <a:ext uri="{FF2B5EF4-FFF2-40B4-BE49-F238E27FC236}">
                <a16:creationId xmlns:a16="http://schemas.microsoft.com/office/drawing/2014/main" id="{C2BAE22F-87D1-191C-32B6-F4B721DC0045}"/>
              </a:ext>
            </a:extLst>
          </p:cNvPr>
          <p:cNvSpPr/>
          <p:nvPr/>
        </p:nvSpPr>
        <p:spPr>
          <a:xfrm>
            <a:off x="4777151" y="2870415"/>
            <a:ext cx="2382771" cy="730035"/>
          </a:xfrm>
          <a:prstGeom prst="chevron">
            <a:avLst/>
          </a:prstGeom>
          <a:solidFill>
            <a:srgbClr val="FFF2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Amnesty Trade Gothic" panose="020B0503040303020004" pitchFamily="34" charset="0"/>
              </a:rPr>
              <a:t>December 1948</a:t>
            </a:r>
          </a:p>
        </p:txBody>
      </p:sp>
      <p:sp>
        <p:nvSpPr>
          <p:cNvPr id="12" name="Pijl: punthaak 11">
            <a:extLst>
              <a:ext uri="{FF2B5EF4-FFF2-40B4-BE49-F238E27FC236}">
                <a16:creationId xmlns:a16="http://schemas.microsoft.com/office/drawing/2014/main" id="{1B2DB953-FD76-BF92-B493-9864AADEB208}"/>
              </a:ext>
            </a:extLst>
          </p:cNvPr>
          <p:cNvSpPr/>
          <p:nvPr/>
        </p:nvSpPr>
        <p:spPr>
          <a:xfrm>
            <a:off x="6922942" y="2860244"/>
            <a:ext cx="2344024" cy="742950"/>
          </a:xfrm>
          <a:prstGeom prst="chevron">
            <a:avLst/>
          </a:prstGeom>
          <a:solidFill>
            <a:srgbClr val="FEB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Amnesty Trade Gothic" panose="020B0503040303020004" pitchFamily="34" charset="0"/>
              </a:rPr>
              <a:t>Juli</a:t>
            </a:r>
          </a:p>
          <a:p>
            <a:pPr algn="ctr"/>
            <a:r>
              <a:rPr lang="nl-NL" sz="2400">
                <a:solidFill>
                  <a:schemeClr val="tx1"/>
                </a:solidFill>
                <a:latin typeface="Amnesty Trade Gothic" panose="020B0503040303020004" pitchFamily="34" charset="0"/>
              </a:rPr>
              <a:t> 1961</a:t>
            </a:r>
          </a:p>
        </p:txBody>
      </p:sp>
      <p:sp>
        <p:nvSpPr>
          <p:cNvPr id="13" name="Pijl: punthaak 12">
            <a:extLst>
              <a:ext uri="{FF2B5EF4-FFF2-40B4-BE49-F238E27FC236}">
                <a16:creationId xmlns:a16="http://schemas.microsoft.com/office/drawing/2014/main" id="{70523047-BB6E-059D-711B-DAB27344CA2C}"/>
              </a:ext>
            </a:extLst>
          </p:cNvPr>
          <p:cNvSpPr/>
          <p:nvPr/>
        </p:nvSpPr>
        <p:spPr>
          <a:xfrm>
            <a:off x="9032901" y="2856888"/>
            <a:ext cx="2460256" cy="742950"/>
          </a:xfrm>
          <a:prstGeom prst="chevron">
            <a:avLst/>
          </a:prstGeom>
          <a:solidFill>
            <a:srgbClr val="FEB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Amnesty Trade Gothic" panose="020B0503040303020004" pitchFamily="34" charset="0"/>
              </a:rPr>
              <a:t>November 1989</a:t>
            </a:r>
          </a:p>
        </p:txBody>
      </p:sp>
      <p:cxnSp>
        <p:nvCxnSpPr>
          <p:cNvPr id="16" name="Rechte verbindingslijn 15">
            <a:extLst>
              <a:ext uri="{FF2B5EF4-FFF2-40B4-BE49-F238E27FC236}">
                <a16:creationId xmlns:a16="http://schemas.microsoft.com/office/drawing/2014/main" id="{61127610-06C0-AA14-C91B-355AC0602992}"/>
              </a:ext>
            </a:extLst>
          </p:cNvPr>
          <p:cNvCxnSpPr>
            <a:cxnSpLocks/>
          </p:cNvCxnSpPr>
          <p:nvPr/>
        </p:nvCxnSpPr>
        <p:spPr>
          <a:xfrm>
            <a:off x="1466974" y="2161978"/>
            <a:ext cx="0" cy="655878"/>
          </a:xfrm>
          <a:prstGeom prst="line">
            <a:avLst/>
          </a:prstGeom>
          <a:ln w="50800" cap="rnd">
            <a:solidFill>
              <a:srgbClr val="EEC9F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00653893-58AC-CEA1-AE03-DBE84747E621}"/>
              </a:ext>
            </a:extLst>
          </p:cNvPr>
          <p:cNvCxnSpPr>
            <a:cxnSpLocks/>
          </p:cNvCxnSpPr>
          <p:nvPr/>
        </p:nvCxnSpPr>
        <p:spPr>
          <a:xfrm>
            <a:off x="3714874" y="3701160"/>
            <a:ext cx="0" cy="1057275"/>
          </a:xfrm>
          <a:prstGeom prst="line">
            <a:avLst/>
          </a:prstGeom>
          <a:ln w="50800" cap="rnd">
            <a:solidFill>
              <a:srgbClr val="EEC9FC"/>
            </a:solidFill>
            <a:prstDash val="sysDot"/>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6B29FE8E-3659-9E37-67C9-A5E0A8600C1C}"/>
              </a:ext>
            </a:extLst>
          </p:cNvPr>
          <p:cNvCxnSpPr>
            <a:cxnSpLocks/>
          </p:cNvCxnSpPr>
          <p:nvPr/>
        </p:nvCxnSpPr>
        <p:spPr>
          <a:xfrm>
            <a:off x="6038692" y="3720209"/>
            <a:ext cx="0" cy="1959629"/>
          </a:xfrm>
          <a:prstGeom prst="line">
            <a:avLst/>
          </a:prstGeom>
          <a:ln w="50800" cap="rnd">
            <a:solidFill>
              <a:srgbClr val="FFF205"/>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C04DD196-B4C6-1C0B-7A22-B12D052BC83F}"/>
              </a:ext>
            </a:extLst>
          </p:cNvPr>
          <p:cNvCxnSpPr>
            <a:cxnSpLocks/>
          </p:cNvCxnSpPr>
          <p:nvPr/>
        </p:nvCxnSpPr>
        <p:spPr>
          <a:xfrm>
            <a:off x="8091396" y="3739955"/>
            <a:ext cx="0" cy="1057275"/>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9813DFF8-D67E-43ED-B616-12B746541F62}"/>
              </a:ext>
            </a:extLst>
          </p:cNvPr>
          <p:cNvCxnSpPr>
            <a:cxnSpLocks/>
          </p:cNvCxnSpPr>
          <p:nvPr/>
        </p:nvCxnSpPr>
        <p:spPr>
          <a:xfrm>
            <a:off x="10167846" y="2219128"/>
            <a:ext cx="0" cy="655878"/>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BA9D2ED6-F218-6F3A-CAFC-E3B0234FEF67}"/>
              </a:ext>
            </a:extLst>
          </p:cNvPr>
          <p:cNvSpPr txBox="1"/>
          <p:nvPr/>
        </p:nvSpPr>
        <p:spPr>
          <a:xfrm>
            <a:off x="614453" y="1838587"/>
            <a:ext cx="2819400" cy="369332"/>
          </a:xfrm>
          <a:prstGeom prst="rect">
            <a:avLst/>
          </a:prstGeom>
          <a:noFill/>
        </p:spPr>
        <p:txBody>
          <a:bodyPr wrap="square" lIns="91440" tIns="45720" rIns="91440" bIns="45720" rtlCol="0" anchor="t">
            <a:spAutoFit/>
          </a:bodyPr>
          <a:lstStyle/>
          <a:p>
            <a:r>
              <a:rPr lang="nl-NL" b="1" dirty="0">
                <a:latin typeface="Amnesty Trade Gothic"/>
              </a:rPr>
              <a:t>Tweede Wereldoorlog</a:t>
            </a:r>
            <a:endParaRPr lang="nl-NL" b="1" dirty="0">
              <a:latin typeface="Amnesty Trade Gothic" panose="020B0503040303020004" pitchFamily="34" charset="0"/>
            </a:endParaRPr>
          </a:p>
        </p:txBody>
      </p:sp>
      <p:sp>
        <p:nvSpPr>
          <p:cNvPr id="27" name="Tekstvak 26">
            <a:extLst>
              <a:ext uri="{FF2B5EF4-FFF2-40B4-BE49-F238E27FC236}">
                <a16:creationId xmlns:a16="http://schemas.microsoft.com/office/drawing/2014/main" id="{1C3CFE39-D666-B11C-1D69-65D8DF57467D}"/>
              </a:ext>
            </a:extLst>
          </p:cNvPr>
          <p:cNvSpPr txBox="1"/>
          <p:nvPr/>
        </p:nvSpPr>
        <p:spPr>
          <a:xfrm>
            <a:off x="2820279" y="4720335"/>
            <a:ext cx="1904122" cy="923330"/>
          </a:xfrm>
          <a:prstGeom prst="rect">
            <a:avLst/>
          </a:prstGeom>
          <a:noFill/>
        </p:spPr>
        <p:txBody>
          <a:bodyPr wrap="square" rtlCol="0">
            <a:spAutoFit/>
          </a:bodyPr>
          <a:lstStyle/>
          <a:p>
            <a:r>
              <a:rPr lang="nl-NL" b="1" dirty="0">
                <a:latin typeface="Amnesty Trade Gothic" panose="020B0503040303020004" pitchFamily="34" charset="0"/>
              </a:rPr>
              <a:t>Oprichting van de Verenigde Naties</a:t>
            </a:r>
          </a:p>
        </p:txBody>
      </p:sp>
      <p:sp>
        <p:nvSpPr>
          <p:cNvPr id="29" name="Tekstvak 28">
            <a:extLst>
              <a:ext uri="{FF2B5EF4-FFF2-40B4-BE49-F238E27FC236}">
                <a16:creationId xmlns:a16="http://schemas.microsoft.com/office/drawing/2014/main" id="{56F84BEF-AD3D-ED5C-0CE0-F0D74BBBBC27}"/>
              </a:ext>
            </a:extLst>
          </p:cNvPr>
          <p:cNvSpPr txBox="1"/>
          <p:nvPr/>
        </p:nvSpPr>
        <p:spPr>
          <a:xfrm>
            <a:off x="4575897" y="5639900"/>
            <a:ext cx="2933700" cy="646331"/>
          </a:xfrm>
          <a:prstGeom prst="rect">
            <a:avLst/>
          </a:prstGeom>
          <a:noFill/>
        </p:spPr>
        <p:txBody>
          <a:bodyPr wrap="square" rtlCol="0">
            <a:spAutoFit/>
          </a:bodyPr>
          <a:lstStyle/>
          <a:p>
            <a:pPr algn="ctr"/>
            <a:r>
              <a:rPr lang="nl-NL" b="1" dirty="0">
                <a:latin typeface="Amnesty Trade Gothic" panose="020B0503040303020004" pitchFamily="34" charset="0"/>
              </a:rPr>
              <a:t>Universele Verklaring van de Rechten van de Mens</a:t>
            </a:r>
          </a:p>
        </p:txBody>
      </p:sp>
      <p:sp>
        <p:nvSpPr>
          <p:cNvPr id="32" name="Tekstvak 31">
            <a:extLst>
              <a:ext uri="{FF2B5EF4-FFF2-40B4-BE49-F238E27FC236}">
                <a16:creationId xmlns:a16="http://schemas.microsoft.com/office/drawing/2014/main" id="{C27BB78F-81B3-51C5-6139-E4B823581F5A}"/>
              </a:ext>
            </a:extLst>
          </p:cNvPr>
          <p:cNvSpPr txBox="1"/>
          <p:nvPr/>
        </p:nvSpPr>
        <p:spPr>
          <a:xfrm>
            <a:off x="6662646" y="4746620"/>
            <a:ext cx="2933699" cy="646331"/>
          </a:xfrm>
          <a:prstGeom prst="rect">
            <a:avLst/>
          </a:prstGeom>
          <a:noFill/>
        </p:spPr>
        <p:txBody>
          <a:bodyPr wrap="square" rtlCol="0">
            <a:spAutoFit/>
          </a:bodyPr>
          <a:lstStyle/>
          <a:p>
            <a:pPr algn="ctr"/>
            <a:r>
              <a:rPr lang="nl-NL" b="1" dirty="0">
                <a:latin typeface="Amnesty Trade Gothic" panose="020B0503040303020004" pitchFamily="34" charset="0"/>
              </a:rPr>
              <a:t>Oprichting</a:t>
            </a:r>
          </a:p>
          <a:p>
            <a:pPr algn="ctr"/>
            <a:r>
              <a:rPr lang="nl-NL" b="1" dirty="0">
                <a:latin typeface="Amnesty Trade Gothic" panose="020B0503040303020004" pitchFamily="34" charset="0"/>
              </a:rPr>
              <a:t>Amnesty International</a:t>
            </a:r>
          </a:p>
        </p:txBody>
      </p:sp>
      <p:sp>
        <p:nvSpPr>
          <p:cNvPr id="33" name="Tekstvak 32">
            <a:extLst>
              <a:ext uri="{FF2B5EF4-FFF2-40B4-BE49-F238E27FC236}">
                <a16:creationId xmlns:a16="http://schemas.microsoft.com/office/drawing/2014/main" id="{97B43061-9D23-90E0-22DC-A28AF6EC4C8D}"/>
              </a:ext>
            </a:extLst>
          </p:cNvPr>
          <p:cNvSpPr txBox="1"/>
          <p:nvPr/>
        </p:nvSpPr>
        <p:spPr>
          <a:xfrm>
            <a:off x="8995834" y="1851810"/>
            <a:ext cx="2344024" cy="369332"/>
          </a:xfrm>
          <a:prstGeom prst="rect">
            <a:avLst/>
          </a:prstGeom>
          <a:noFill/>
        </p:spPr>
        <p:txBody>
          <a:bodyPr wrap="square" rtlCol="0">
            <a:spAutoFit/>
          </a:bodyPr>
          <a:lstStyle/>
          <a:p>
            <a:r>
              <a:rPr lang="nl-NL" b="1" dirty="0">
                <a:latin typeface="Amnesty Trade Gothic" panose="020B0503040303020004" pitchFamily="34" charset="0"/>
              </a:rPr>
              <a:t>Kinderrechtenverdrag</a:t>
            </a:r>
          </a:p>
        </p:txBody>
      </p:sp>
    </p:spTree>
    <p:extLst>
      <p:ext uri="{BB962C8B-B14F-4D97-AF65-F5344CB8AC3E}">
        <p14:creationId xmlns:p14="http://schemas.microsoft.com/office/powerpoint/2010/main" val="296289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7981C5-95E8-655F-84B1-30D73BC17E82}"/>
              </a:ext>
            </a:extLst>
          </p:cNvPr>
          <p:cNvSpPr>
            <a:spLocks noGrp="1"/>
          </p:cNvSpPr>
          <p:nvPr>
            <p:ph idx="1"/>
          </p:nvPr>
        </p:nvSpPr>
        <p:spPr>
          <a:xfrm>
            <a:off x="3257674" y="2364722"/>
            <a:ext cx="7321934" cy="3315116"/>
          </a:xfrm>
        </p:spPr>
        <p:txBody>
          <a:bodyPr vert="horz" lIns="91440" tIns="45720" rIns="91440" bIns="45720" rtlCol="0" anchor="t">
            <a:normAutofit fontScale="70000" lnSpcReduction="20000"/>
          </a:bodyPr>
          <a:lstStyle/>
          <a:p>
            <a:pPr marL="0" indent="0">
              <a:buNone/>
            </a:pPr>
            <a:r>
              <a:rPr lang="nl-NL" dirty="0">
                <a:latin typeface="Amnesty Trade Gothic"/>
              </a:rPr>
              <a:t>• Amnesty komt op voor mensenrechten. Bijvoorbeeld door           actievoeren, onderzoek doen en lesgeven over mensenrechten.</a:t>
            </a:r>
          </a:p>
          <a:p>
            <a:pPr marL="0" indent="0">
              <a:buNone/>
            </a:pPr>
            <a:endParaRPr lang="nl-NL" dirty="0"/>
          </a:p>
          <a:p>
            <a:pPr marL="0" indent="0">
              <a:buNone/>
            </a:pPr>
            <a:r>
              <a:rPr lang="nl-NL" dirty="0"/>
              <a:t>• Bij Write for Rights laat je zien dat je de mensen voor wie je schrijft steunt.</a:t>
            </a:r>
          </a:p>
          <a:p>
            <a:pPr marL="0" indent="0">
              <a:buNone/>
            </a:pPr>
            <a:endParaRPr lang="nl-NL" dirty="0"/>
          </a:p>
          <a:p>
            <a:pPr marL="0" indent="0">
              <a:buNone/>
            </a:pPr>
            <a:r>
              <a:rPr lang="nl-NL" dirty="0"/>
              <a:t>• De aandacht die we hiermee krijgen helpt de mensen voor wie we actievoeren vaak. Regeringen laten de mensen vrij of stoppen met mishandelen. </a:t>
            </a:r>
            <a:r>
              <a:rPr lang="nl-NL" dirty="0">
                <a:latin typeface="Amnesty Trade Gothic"/>
              </a:rPr>
              <a:t>Ook zorgt het ervoor dat de mensen voor wie we opkomen zich gesteund voelen en doorgaan met hun werk.</a:t>
            </a:r>
            <a:endParaRPr lang="en-NL" dirty="0"/>
          </a:p>
        </p:txBody>
      </p:sp>
      <p:sp>
        <p:nvSpPr>
          <p:cNvPr id="3" name="Title 2">
            <a:extLst>
              <a:ext uri="{FF2B5EF4-FFF2-40B4-BE49-F238E27FC236}">
                <a16:creationId xmlns:a16="http://schemas.microsoft.com/office/drawing/2014/main" id="{C9E1FF32-34A5-0AE0-DDEF-B13AA66A1CDE}"/>
              </a:ext>
            </a:extLst>
          </p:cNvPr>
          <p:cNvSpPr>
            <a:spLocks noGrp="1"/>
          </p:cNvSpPr>
          <p:nvPr>
            <p:ph type="title"/>
          </p:nvPr>
        </p:nvSpPr>
        <p:spPr/>
        <p:txBody>
          <a:bodyPr/>
          <a:lstStyle/>
          <a:p>
            <a:r>
              <a:rPr lang="nl-NL" dirty="0"/>
              <a:t>Wat doet Amnesty International?</a:t>
            </a:r>
            <a:endParaRPr lang="en-NL" dirty="0"/>
          </a:p>
        </p:txBody>
      </p:sp>
    </p:spTree>
    <p:extLst>
      <p:ext uri="{BB962C8B-B14F-4D97-AF65-F5344CB8AC3E}">
        <p14:creationId xmlns:p14="http://schemas.microsoft.com/office/powerpoint/2010/main" val="31047279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39_Write for rights_Presentation_Educatie_2024" id="{62CDB59D-3773-4846-9A8B-D895EEF4D675}" vid="{714D7BB5-0644-8949-9EBE-27B3CF9F38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8" ma:contentTypeDescription="Create a new document." ma:contentTypeScope="" ma:versionID="437c173754fc066fd3e8f8e1333d3805">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d2ccfbfff2c1d69faff35720a4352b93"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8606193-9bce-4d81-a2d2-55b298fc90b5}"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4E2F47-FC08-46EC-9828-63407DF07D0B}">
  <ds:schemaRefs>
    <ds:schemaRef ds:uri="http://schemas.microsoft.com/sharepoint/v3/contenttype/forms"/>
  </ds:schemaRefs>
</ds:datastoreItem>
</file>

<file path=customXml/itemProps2.xml><?xml version="1.0" encoding="utf-8"?>
<ds:datastoreItem xmlns:ds="http://schemas.openxmlformats.org/officeDocument/2006/customXml" ds:itemID="{71690764-DC36-4B53-911F-3699F98D0DAC}">
  <ds:schemaRefs>
    <ds:schemaRef ds:uri="http://purl.org/dc/elements/1.1/"/>
    <ds:schemaRef ds:uri="http://www.w3.org/XML/1998/namespace"/>
    <ds:schemaRef ds:uri="138e79af-97e9-467e-b691-fc96845a5065"/>
    <ds:schemaRef ds:uri="http://schemas.microsoft.com/office/2006/documentManagement/types"/>
    <ds:schemaRef ds:uri="http://purl.org/dc/terms/"/>
    <ds:schemaRef ds:uri="e3ef6810-5edc-4010-8ac5-5662b8b9199d"/>
    <ds:schemaRef ds:uri="http://schemas.microsoft.com/office/infopath/2007/PartnerControls"/>
    <ds:schemaRef ds:uri="http://schemas.microsoft.com/office/2006/metadata/properties"/>
    <ds:schemaRef ds:uri="http://schemas.openxmlformats.org/package/2006/metadata/core-properties"/>
    <ds:schemaRef ds:uri="bf249ecd-6919-40e3-99b7-13f982a6b9db"/>
    <ds:schemaRef ds:uri="http://purl.org/dc/dcmitype/"/>
  </ds:schemaRefs>
</ds:datastoreItem>
</file>

<file path=customXml/itemProps3.xml><?xml version="1.0" encoding="utf-8"?>
<ds:datastoreItem xmlns:ds="http://schemas.openxmlformats.org/officeDocument/2006/customXml" ds:itemID="{9DA0CA4B-5DC5-42E8-A1EA-7B06D78D4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ef6810-5edc-4010-8ac5-5662b8b9199d"/>
    <ds:schemaRef ds:uri="bf249ecd-6919-40e3-99b7-13f982a6b9db"/>
    <ds:schemaRef ds:uri="138e79af-97e9-467e-b691-fc96845a5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b085100-56a4-4662-94ad-723e9994b959}" enabled="1" method="Standard" siteId="{c2dbf829-378d-44c1-b47a-1c043924ddf3}" removed="0"/>
</clbl:labelList>
</file>

<file path=docProps/app.xml><?xml version="1.0" encoding="utf-8"?>
<Properties xmlns="http://schemas.openxmlformats.org/officeDocument/2006/extended-properties" xmlns:vt="http://schemas.openxmlformats.org/officeDocument/2006/docPropsVTypes">
  <Template>VO en MBO  AMNI46_Write for rights_Presentation_Educatie_2024_Template</Template>
  <TotalTime>85</TotalTime>
  <Words>4439</Words>
  <Application>Microsoft Office PowerPoint</Application>
  <PresentationFormat>Widescreen</PresentationFormat>
  <Paragraphs>266</Paragraphs>
  <Slides>47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Amnesty Trade Gothic</vt:lpstr>
      <vt:lpstr>Amnesty Trade Gothic Cn</vt:lpstr>
      <vt:lpstr>Aptos</vt:lpstr>
      <vt:lpstr>Arial</vt:lpstr>
      <vt:lpstr>Calibri</vt:lpstr>
      <vt:lpstr>Calibri Light</vt:lpstr>
      <vt:lpstr>Kantoorthema</vt:lpstr>
      <vt:lpstr>PowerPoint Presentation</vt:lpstr>
      <vt:lpstr>Inhoud van de les</vt:lpstr>
      <vt:lpstr>De Power van Post!</vt:lpstr>
      <vt:lpstr>PowerPoint Presentation</vt:lpstr>
      <vt:lpstr>Vorig jaar werd er voor Rita geschreven met Write for Rights</vt:lpstr>
      <vt:lpstr>PowerPoint Presentation</vt:lpstr>
      <vt:lpstr>Wie? Amnesty!   Een introductie van het werk van Amnesty International</vt:lpstr>
      <vt:lpstr>Een korte tijdlijn</vt:lpstr>
      <vt:lpstr>Wat doet Amnesty International?</vt:lpstr>
      <vt:lpstr>Amnesty Actief  </vt:lpstr>
      <vt:lpstr>Mensenrechten gelden voor iedereen, altijd en overal.  Wat bedoelen we precies met een recht?</vt:lpstr>
      <vt:lpstr>Naast rechten heb je ook plichten. Rechten zijn er om je te beschermen, plichten vertellen waar we ons aan moeten houden. </vt:lpstr>
      <vt:lpstr>Naast rechten heb je ook plichten. Rechten zijn er om je te beschermen, plichten vertellen waar we ons aan moeten houden. </vt:lpstr>
      <vt:lpstr>Naast rechten heb je ook plichten. Rechten zijn er om je te beschermen, plichten vertellen waar we ons aan moeten houden. </vt:lpstr>
      <vt:lpstr>Naast rechten heb je ook plichten. Rechten zijn er om je te beschermen, plichten vertellen waar we ons aan moeten houden. </vt:lpstr>
      <vt:lpstr>Naast rechten heb je ook plichten. Rechten zijn er om je te beschermen, plichten vertellen waar we ons aan moeten houden. </vt:lpstr>
      <vt:lpstr>Naast mensenrechten zijn er ook speciale kinderrechten. Mensenrechten gelden voor iedereen, maar kinderrechten zijn bedacht omdat kinderen extra bescherming nodig hebben.</vt:lpstr>
      <vt:lpstr>Bij Amnesty International werken mensen die er samen voor willen zorgen dat mensenrechten en kinderrechten worden nageleefd.</vt:lpstr>
      <vt:lpstr>Vul in onderstaand verhaal de juiste woorden in om meer te weten te komen over voor wat en wie Amnesty actievoert.</vt:lpstr>
      <vt:lpstr>Vul in onderstaand verhaal de juiste woorden in om meer te weten te komen over voor wat en wie Amnesty actievoert</vt:lpstr>
      <vt:lpstr>Vul in onderstaand verhaal de juiste woorden in om meer te weten te komen over voor wat en wie Amnesty actievoert</vt:lpstr>
      <vt:lpstr>Vul in onderstaand verhaal de juiste woorden in om meer te weten te komen over voor wat en wie Amnesty actievoert</vt:lpstr>
      <vt:lpstr>Vul in onderstaand verhaal de juiste woorden in om meer te weten te komen over voor wat en wie Amnesty actievoert</vt:lpstr>
      <vt:lpstr>Vul in onderstaand verhaal de juiste woorden en kom te weten voor wat en wie Amnesty actievoert.</vt:lpstr>
      <vt:lpstr>Met zoveel mensenrechten moeten er wel rechten zijn die belangrijker zijn dan andere, toch?</vt:lpstr>
      <vt:lpstr>App? Mail? Kaart!  Hoe schrijf je eigenlijk een goede kaart?</vt:lpstr>
      <vt:lpstr>Kaart schrijven</vt:lpstr>
      <vt:lpstr>My Right! You Write?  Voor wie gaan we dit jaar schrijven?</vt:lpstr>
      <vt:lpstr>OQBA HASHAD</vt:lpstr>
      <vt:lpstr>OQBA HASHAD</vt:lpstr>
      <vt:lpstr>PowerPoint Presentation</vt:lpstr>
      <vt:lpstr>KYUNG SEOK PARK</vt:lpstr>
      <vt:lpstr>KYUNG SEOK PARK</vt:lpstr>
      <vt:lpstr>PowerPoint Presentation</vt:lpstr>
      <vt:lpstr>MANAHEL AL-OTAIBI</vt:lpstr>
      <vt:lpstr>MANAHEL AL-OTAIBI</vt:lpstr>
      <vt:lpstr>PowerPoint Presentation</vt:lpstr>
      <vt:lpstr>JOEL PAREDES</vt:lpstr>
      <vt:lpstr>JOEL PAREDES</vt:lpstr>
      <vt:lpstr>PowerPoint Presentation</vt:lpstr>
      <vt:lpstr>DE WET’SUWET’EN</vt:lpstr>
      <vt:lpstr>DE WET’SUWET’EN</vt:lpstr>
      <vt:lpstr>PowerPoint Presentation</vt:lpstr>
      <vt:lpstr>Pen? Papier? Schrijf!  Start met schrijven</vt:lpstr>
      <vt:lpstr>Voor wie wil jij schrijven?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Anabelle van den Brink</dc:creator>
  <cp:lastModifiedBy>Ilja Bastiaansen</cp:lastModifiedBy>
  <cp:revision>148</cp:revision>
  <dcterms:created xsi:type="dcterms:W3CDTF">2024-09-26T11:25:23Z</dcterms:created>
  <dcterms:modified xsi:type="dcterms:W3CDTF">2024-11-01T11:01:47Z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0x010100B1F06E9711FE5E419F4E1176E551A75A</vt:lpwstr>
  </property>
  <property fmtid="{D5CDD505-2E9C-101B-9397-08002B2CF9AE}" pid="3" name="MediaServiceImageTags">
    <vt:lpwstr/>
  </property>
</Properties>
</file>