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5"/>
  </p:notesMasterIdLst>
  <p:sldIdLst>
    <p:sldId id="300" r:id="rId5"/>
    <p:sldId id="266" r:id="rId6"/>
    <p:sldId id="329" r:id="rId7"/>
    <p:sldId id="338" r:id="rId8"/>
    <p:sldId id="310" r:id="rId9"/>
    <p:sldId id="311" r:id="rId10"/>
    <p:sldId id="330" r:id="rId11"/>
    <p:sldId id="305" r:id="rId12"/>
    <p:sldId id="313" r:id="rId13"/>
    <p:sldId id="331" r:id="rId14"/>
    <p:sldId id="316" r:id="rId15"/>
    <p:sldId id="304" r:id="rId16"/>
    <p:sldId id="340" r:id="rId17"/>
    <p:sldId id="342" r:id="rId18"/>
    <p:sldId id="341" r:id="rId19"/>
    <p:sldId id="343" r:id="rId20"/>
    <p:sldId id="318" r:id="rId21"/>
    <p:sldId id="319" r:id="rId22"/>
    <p:sldId id="320" r:id="rId23"/>
    <p:sldId id="346" r:id="rId24"/>
    <p:sldId id="345" r:id="rId25"/>
    <p:sldId id="347" r:id="rId26"/>
    <p:sldId id="344" r:id="rId27"/>
    <p:sldId id="348" r:id="rId28"/>
    <p:sldId id="321" r:id="rId29"/>
    <p:sldId id="322" r:id="rId30"/>
    <p:sldId id="323" r:id="rId31"/>
    <p:sldId id="324" r:id="rId32"/>
    <p:sldId id="325" r:id="rId33"/>
    <p:sldId id="349" r:id="rId34"/>
    <p:sldId id="326" r:id="rId35"/>
    <p:sldId id="267" r:id="rId36"/>
    <p:sldId id="351" r:id="rId37"/>
    <p:sldId id="352" r:id="rId38"/>
    <p:sldId id="290" r:id="rId39"/>
    <p:sldId id="353" r:id="rId40"/>
    <p:sldId id="354" r:id="rId41"/>
    <p:sldId id="291" r:id="rId42"/>
    <p:sldId id="355" r:id="rId43"/>
    <p:sldId id="356" r:id="rId44"/>
    <p:sldId id="288" r:id="rId45"/>
    <p:sldId id="357" r:id="rId46"/>
    <p:sldId id="358" r:id="rId47"/>
    <p:sldId id="295" r:id="rId48"/>
    <p:sldId id="359" r:id="rId49"/>
    <p:sldId id="360" r:id="rId50"/>
    <p:sldId id="328" r:id="rId51"/>
    <p:sldId id="314" r:id="rId52"/>
    <p:sldId id="299" r:id="rId53"/>
    <p:sldId id="297" r:id="rId54"/>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9B6472-7BD2-773E-9940-5B7B3BC11B8B}" name="Bernadette Booij" initials="BB" userId="S::b.Booij@amnesty.nl::b0543e80-3d09-47c7-b4a3-ec5803071892" providerId="AD"/>
  <p188:author id="{E069088C-6DE6-9864-8879-A66B617607B0}" name="Ilja Bastiaansen" initials="IB" userId="S::i.bastiaansen@amnesty.nl::436eb38c-eb5b-4ac9-a25a-2c720639923b" providerId="AD"/>
  <p188:author id="{9622FEA9-DFB9-52E8-2E88-2EC9D56ED25E}" name="Gemma Molenaar" initials="GM" userId="S::g.molenaar@amnesty.nl::1b817729-da00-46ab-85a3-44e586fec52a" providerId="AD"/>
  <p188:author id="{FC9EFCE0-40CD-8991-3CEE-B736BE7561E8}" name="Bernadette Booij" initials="BB" userId="S::b.booij@amnesty.nl::b0543e80-3d09-47c7-b4a3-ec5803071892" providerId="AD"/>
  <p188:author id="{577C46F5-7F09-7F3A-B1E0-037B2395F109}" name="Anabelle van den Brink" initials="Av" userId="S::a.vandenbrink@amnesty.nl::5d4a03fe-fb07-48bb-aae0-e756a764858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FFFCA"/>
    <a:srgbClr val="FEB9A3"/>
    <a:srgbClr val="FFFF66"/>
    <a:srgbClr val="EDB333"/>
    <a:srgbClr val="FF7C5D"/>
    <a:srgbClr val="FFFFBD"/>
    <a:srgbClr val="66FF66"/>
    <a:srgbClr val="E7A614"/>
    <a:srgbClr val="FF572F"/>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A314F7-3A24-A720-5020-9F6BBA9FE21D}" v="12" dt="2024-10-30T13:04:37.569"/>
    <p1510:client id="{D9FDDBD1-CD31-25BD-7D9D-74F54F1E3A81}" v="12" dt="2024-10-31T16:02:27.125"/>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3T08:59:11.243"/>
    </inkml:context>
    <inkml:brush xml:id="br0">
      <inkml:brushProperty name="width" value="0.035" units="cm"/>
      <inkml:brushProperty name="height" value="0.035" units="cm"/>
      <inkml:brushProperty name="color" value="#008C3A"/>
    </inkml:brush>
  </inkml:definitions>
  <inkml:trace contextRef="#ctx0" brushRef="#br0">0 4766 24575,'1'-3'0,"-1"0"0,1 1 0,0-1 0,0 0 0,0 1 0,0-1 0,0 1 0,0-1 0,1 1 0,-1-1 0,1 1 0,0 0 0,0 0 0,0 0 0,0 0 0,0 0 0,3-2 0,8-9 0,227-201 0,-157 145 0,228-197-603,70-80-1810,-77 51 1192,367-461 0,-262 163 420,-316 431 200,130-314 1,-175 351 468,-6-2 1,-5-2-1,-6-1 1,-5-2-1,-6 0 1,2-135-1,-26 85 1173,2 160-875,-1 0 0,-1 1 0,-1-1 0,-1 1 0,-14-33 0,16 45-24,-1 1-1,0 0 1,0 0 0,-1 0-1,0 1 1,0-1-1,0 2 1,-1-1 0,0 1-1,-1 0 1,1 0-1,-1 1 1,0 0 0,-1 0-1,1 1 1,-1 0 0,0 0-1,-9-2 1,-13-1 211,1 1 1,-1 2-1,0 0 1,-37 2-1,-80 1-104,-257 30-1,308-15-273,1 5 0,0 4 0,-148 56 1,224-71 91,1 0 1,0 2 0,0 0-1,1 1 1,0 1 0,1 0-1,0 2 1,1 0 0,1 1-1,-17 19 1,23-20-15,0-1 0,0 1 0,1 1 1,1 0-1,1 0 0,0 0 0,1 0 0,0 1 0,2 0 1,0 0-1,0 0 0,2 1 0,0 26 0,2-12-52,2-1 0,1 0 0,1 0 0,2-1 0,0 1 0,17 37 0,-4-19-66,3-1 0,2-1 0,34 48 0,-8-24-273,3-2 0,82 80 0,0-21-134,280 201-1,190 68-718,-47-32 657,-555-360 534,41 27 0,51 46 0,-86-68 0,0 1 0,-1 0 0,0 0 0,-1 1 0,0 0 0,-1 1 0,0-1 0,-1 1 0,9 25 0,-12-29 30,-2 0 0,1 0-1,-1 1 1,0-1 0,-1 0-1,0 0 1,0 1 0,-1-1-1,0 0 1,0 0 0,-1 0-1,0 0 1,-1 0 0,0 0-1,0 0 1,0-1 0,-1 1-1,-9 12 1,-6 6 151,-2 0 1,-1-1-1,-38 33 1,30-31-145,-15 17-207,-81 76 492,-149 184-1,236-252-89,2 2 1,-45 88-1,64-105-217,1 2 0,2 0 0,2 1 0,-15 78 0,19-39-6841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3T08:59:15.709"/>
    </inkml:context>
    <inkml:brush xml:id="br0">
      <inkml:brushProperty name="width" value="0.035" units="cm"/>
      <inkml:brushProperty name="height" value="0.035" units="cm"/>
      <inkml:brushProperty name="color" value="#008C3A"/>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3T08:59:25.099"/>
    </inkml:context>
    <inkml:brush xml:id="br0">
      <inkml:brushProperty name="width" value="0.035" units="cm"/>
      <inkml:brushProperty name="height" value="0.035" units="cm"/>
      <inkml:brushProperty name="color" value="#E71224"/>
    </inkml:brush>
  </inkml:definitions>
  <inkml:trace contextRef="#ctx0" brushRef="#br0">0 1 24575,'64'70'0,"-3"3"0,53 85 0,-35-48 0,343 501 0,-198-299 0,85 135 0,-188-241 0,174 222 0,-53-88 0,11 15 0,-197-275 0,-37-52 0,0 0 0,3-1 0,29 30 0,29 16-91,170 175-1183,-208-197-5552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3T08:59:30.511"/>
    </inkml:context>
    <inkml:brush xml:id="br0">
      <inkml:brushProperty name="width" value="0.035" units="cm"/>
      <inkml:brushProperty name="height" value="0.035" units="cm"/>
      <inkml:brushProperty name="color" value="#E71224"/>
    </inkml:brush>
  </inkml:definitions>
  <inkml:trace contextRef="#ctx0" brushRef="#br0">2595 1 24575,'-53'3'0,"1"2"0,-1 3 0,1 2 0,1 2 0,-93 35 0,94-29 0,2 2 0,0 2 0,1 2 0,2 2 0,0 2 0,2 2 0,-41 37 0,23-9 0,-88 109 0,-37 79 0,64-81 0,81-111 0,-9 13 0,-85 88 0,-192 193 0,195-205 0,-21 28 0,-40 61 0,-3 24-1365,161-210-5461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3T08:59:15.709"/>
    </inkml:context>
    <inkml:brush xml:id="br0">
      <inkml:brushProperty name="width" value="0.035" units="cm"/>
      <inkml:brushProperty name="height" value="0.035" units="cm"/>
      <inkml:brushProperty name="color" value="#008C3A"/>
    </inkml:brush>
  </inkml:definitions>
  <inkml:trace contextRef="#ctx0" brushRef="#br0">0 1 24575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3T08:59:15.709"/>
    </inkml:context>
    <inkml:brush xml:id="br0">
      <inkml:brushProperty name="width" value="0.035" units="cm"/>
      <inkml:brushProperty name="height" value="0.035" units="cm"/>
      <inkml:brushProperty name="color" value="#008C3A"/>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D8E75-4E14-074C-A860-3847C092A278}" type="datetimeFigureOut">
              <a:rPr lang="en-NL" smtClean="0"/>
              <a:t>10/31/2024</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549558-F89B-B245-8D69-5C4D8BFEAC10}" type="slidenum">
              <a:rPr lang="en-NL" smtClean="0"/>
              <a:t>‹#›</a:t>
            </a:fld>
            <a:endParaRPr lang="en-NL"/>
          </a:p>
        </p:txBody>
      </p:sp>
    </p:spTree>
    <p:extLst>
      <p:ext uri="{BB962C8B-B14F-4D97-AF65-F5344CB8AC3E}">
        <p14:creationId xmlns:p14="http://schemas.microsoft.com/office/powerpoint/2010/main" val="518241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2</a:t>
            </a:fld>
            <a:endParaRPr lang="en-NL"/>
          </a:p>
        </p:txBody>
      </p:sp>
    </p:spTree>
    <p:extLst>
      <p:ext uri="{BB962C8B-B14F-4D97-AF65-F5344CB8AC3E}">
        <p14:creationId xmlns:p14="http://schemas.microsoft.com/office/powerpoint/2010/main" val="3731549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Artikel 9, 10 </a:t>
            </a:r>
            <a:r>
              <a:rPr lang="en-US" err="1">
                <a:latin typeface="Calibri"/>
                <a:ea typeface="Calibri"/>
                <a:cs typeface="Calibri"/>
              </a:rPr>
              <a:t>en</a:t>
            </a:r>
            <a:r>
              <a:rPr lang="en-US">
                <a:latin typeface="Calibri"/>
                <a:ea typeface="Calibri"/>
                <a:cs typeface="Calibri"/>
              </a:rPr>
              <a:t> 22.</a:t>
            </a:r>
          </a:p>
        </p:txBody>
      </p:sp>
      <p:sp>
        <p:nvSpPr>
          <p:cNvPr id="4" name="Slide Number Placeholder 3"/>
          <p:cNvSpPr>
            <a:spLocks noGrp="1"/>
          </p:cNvSpPr>
          <p:nvPr>
            <p:ph type="sldNum" sz="quarter" idx="5"/>
          </p:nvPr>
        </p:nvSpPr>
        <p:spPr/>
        <p:txBody>
          <a:bodyPr/>
          <a:lstStyle/>
          <a:p>
            <a:fld id="{7C549558-F89B-B245-8D69-5C4D8BFEAC10}" type="slidenum">
              <a:rPr lang="en-NL" smtClean="0"/>
              <a:t>34</a:t>
            </a:fld>
            <a:endParaRPr lang="en-NL"/>
          </a:p>
        </p:txBody>
      </p:sp>
    </p:spTree>
    <p:extLst>
      <p:ext uri="{BB962C8B-B14F-4D97-AF65-F5344CB8AC3E}">
        <p14:creationId xmlns:p14="http://schemas.microsoft.com/office/powerpoint/2010/main" val="25600426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Dit is het hele verhaal van </a:t>
            </a:r>
            <a:r>
              <a:rPr lang="nl-NL" err="1"/>
              <a:t>Kyung</a:t>
            </a:r>
            <a:r>
              <a:rPr lang="nl-NL"/>
              <a:t> </a:t>
            </a:r>
            <a:r>
              <a:rPr lang="nl-NL" err="1"/>
              <a:t>Seok</a:t>
            </a:r>
            <a:r>
              <a:rPr lang="nl-NL"/>
              <a:t> Park: </a:t>
            </a:r>
            <a:r>
              <a:rPr lang="nl-NL" sz="1200" err="1">
                <a:latin typeface="Amnesty Trade Gothic" panose="020B0503040303020004" pitchFamily="34" charset="0"/>
              </a:rPr>
              <a:t>Kyung</a:t>
            </a:r>
            <a:r>
              <a:rPr lang="nl-NL" sz="1200">
                <a:latin typeface="Amnesty Trade Gothic" panose="020B0503040303020004" pitchFamily="34" charset="0"/>
              </a:rPr>
              <a:t> </a:t>
            </a:r>
            <a:r>
              <a:rPr lang="nl-NL" sz="1200" err="1">
                <a:latin typeface="Amnesty Trade Gothic" panose="020B0503040303020004" pitchFamily="34" charset="0"/>
              </a:rPr>
              <a:t>Seok</a:t>
            </a:r>
            <a:r>
              <a:rPr lang="nl-NL" sz="1200">
                <a:latin typeface="Amnesty Trade Gothic" panose="020B0503040303020004" pitchFamily="34" charset="0"/>
              </a:rPr>
              <a:t> Park is een mensenrechtenactivist die opkomt voor de rechten van mensen met een beperking. Tijdens vreedzame protesten in het openbaar vervoer van Seoul vroeg </a:t>
            </a:r>
            <a:r>
              <a:rPr lang="nl-NL" sz="1200" err="1">
                <a:latin typeface="Amnesty Trade Gothic" panose="020B0503040303020004" pitchFamily="34" charset="0"/>
              </a:rPr>
              <a:t>Kyung</a:t>
            </a:r>
            <a:r>
              <a:rPr lang="nl-NL" sz="1200">
                <a:latin typeface="Amnesty Trade Gothic" panose="020B0503040303020004" pitchFamily="34" charset="0"/>
              </a:rPr>
              <a:t> </a:t>
            </a:r>
            <a:r>
              <a:rPr lang="nl-NL" sz="1200" err="1">
                <a:latin typeface="Amnesty Trade Gothic" panose="020B0503040303020004" pitchFamily="34" charset="0"/>
              </a:rPr>
              <a:t>Seok</a:t>
            </a:r>
            <a:r>
              <a:rPr lang="nl-NL" sz="1200">
                <a:latin typeface="Amnesty Trade Gothic" panose="020B0503040303020004" pitchFamily="34" charset="0"/>
              </a:rPr>
              <a:t> Park aandacht voor hoe </a:t>
            </a:r>
            <a:r>
              <a:rPr lang="nl-NL" sz="1200" err="1">
                <a:latin typeface="Amnesty Trade Gothic" panose="020B0503040303020004" pitchFamily="34" charset="0"/>
              </a:rPr>
              <a:t>moeilij</a:t>
            </a:r>
            <a:r>
              <a:rPr lang="nl-NL" sz="1200">
                <a:latin typeface="Amnesty Trade Gothic" panose="020B0503040303020004" pitchFamily="34" charset="0"/>
              </a:rPr>
              <a:t> k het is voor mensen met een beperking om met de trein of de metro te reizen. </a:t>
            </a:r>
            <a:r>
              <a:rPr lang="nl-NL" sz="1200"/>
              <a:t>Hierdoor kunnen ze niet naar hun werk of school reizen, of zelfstandig wonen. De autoriteiten zij n niet blij met zij n acties. Ze verspreiden vervelende berichten over hem, de politie mishandelde hem en er zij n verschillende oneerlijke rechtszaken tegen hem aangespannen. Op dit moment lopen er twee rechtszaken tegen hem. </a:t>
            </a:r>
            <a:endParaRPr lang="nl-NL" sz="1200">
              <a:latin typeface="Amnesty Trade Gothic" panose="020B0503040303020004" pitchFamily="34" charset="0"/>
            </a:endParaRPr>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35</a:t>
            </a:fld>
            <a:endParaRPr lang="en-NL"/>
          </a:p>
        </p:txBody>
      </p:sp>
    </p:spTree>
    <p:extLst>
      <p:ext uri="{BB962C8B-B14F-4D97-AF65-F5344CB8AC3E}">
        <p14:creationId xmlns:p14="http://schemas.microsoft.com/office/powerpoint/2010/main" val="17559883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Kyung Seok Park </a:t>
            </a:r>
            <a:r>
              <a:rPr lang="en-US" err="1"/>
              <a:t>spreekt</a:t>
            </a:r>
            <a:r>
              <a:rPr lang="en-US"/>
              <a:t> </a:t>
            </a:r>
            <a:r>
              <a:rPr lang="en-US" err="1"/>
              <a:t>zich</a:t>
            </a:r>
            <a:r>
              <a:rPr lang="en-US"/>
              <a:t> </a:t>
            </a:r>
            <a:r>
              <a:rPr lang="en-US" err="1"/>
              <a:t>uit</a:t>
            </a:r>
            <a:r>
              <a:rPr lang="en-US"/>
              <a:t> over de </a:t>
            </a:r>
            <a:r>
              <a:rPr lang="en-US" err="1"/>
              <a:t>rechten</a:t>
            </a:r>
            <a:r>
              <a:rPr lang="en-US"/>
              <a:t> van </a:t>
            </a:r>
            <a:r>
              <a:rPr lang="en-US" err="1"/>
              <a:t>mensen</a:t>
            </a:r>
            <a:r>
              <a:rPr lang="en-US"/>
              <a:t> met </a:t>
            </a:r>
            <a:r>
              <a:rPr lang="en-US" err="1"/>
              <a:t>een</a:t>
            </a:r>
            <a:r>
              <a:rPr lang="en-US"/>
              <a:t> </a:t>
            </a:r>
            <a:r>
              <a:rPr lang="en-US" err="1"/>
              <a:t>beperking</a:t>
            </a:r>
            <a:r>
              <a:rPr lang="en-US"/>
              <a:t>. In </a:t>
            </a:r>
            <a:r>
              <a:rPr lang="en-US" err="1"/>
              <a:t>artikel</a:t>
            </a:r>
            <a:r>
              <a:rPr lang="en-US"/>
              <a:t> 7 van de UVRM </a:t>
            </a:r>
            <a:r>
              <a:rPr lang="en-US" err="1"/>
              <a:t>staat</a:t>
            </a:r>
            <a:r>
              <a:rPr lang="en-US"/>
              <a:t> </a:t>
            </a:r>
            <a:r>
              <a:rPr lang="en-US" err="1"/>
              <a:t>dat</a:t>
            </a:r>
            <a:r>
              <a:rPr lang="en-US"/>
              <a:t> </a:t>
            </a:r>
            <a:r>
              <a:rPr lang="en-US" err="1"/>
              <a:t>iedereen</a:t>
            </a:r>
            <a:r>
              <a:rPr lang="en-US"/>
              <a:t> </a:t>
            </a:r>
            <a:r>
              <a:rPr lang="en-US" err="1"/>
              <a:t>voor</a:t>
            </a:r>
            <a:r>
              <a:rPr lang="en-US"/>
              <a:t> de wet </a:t>
            </a:r>
            <a:r>
              <a:rPr lang="en-US" err="1"/>
              <a:t>gelij</a:t>
            </a:r>
            <a:r>
              <a:rPr lang="en-US"/>
              <a:t> k is. Dit </a:t>
            </a:r>
            <a:r>
              <a:rPr lang="en-US" err="1"/>
              <a:t>geldt</a:t>
            </a:r>
            <a:r>
              <a:rPr lang="en-US"/>
              <a:t> dan </a:t>
            </a:r>
            <a:r>
              <a:rPr lang="en-US" err="1"/>
              <a:t>natuurlij</a:t>
            </a:r>
            <a:r>
              <a:rPr lang="en-US"/>
              <a:t> k </a:t>
            </a:r>
            <a:r>
              <a:rPr lang="en-US" err="1"/>
              <a:t>ook</a:t>
            </a:r>
            <a:r>
              <a:rPr lang="en-US"/>
              <a:t> </a:t>
            </a:r>
            <a:r>
              <a:rPr lang="en-US" err="1"/>
              <a:t>voor</a:t>
            </a:r>
            <a:r>
              <a:rPr lang="en-US"/>
              <a:t> Kyung Seok Park </a:t>
            </a:r>
            <a:r>
              <a:rPr lang="en-US" err="1"/>
              <a:t>zelf</a:t>
            </a:r>
            <a:r>
              <a:rPr lang="en-US"/>
              <a:t>. Er is hem </a:t>
            </a:r>
            <a:r>
              <a:rPr lang="en-US" err="1"/>
              <a:t>onrecht</a:t>
            </a:r>
            <a:r>
              <a:rPr lang="en-US"/>
              <a:t> </a:t>
            </a:r>
            <a:r>
              <a:rPr lang="en-US" err="1"/>
              <a:t>aangedaan</a:t>
            </a:r>
            <a:r>
              <a:rPr lang="en-US"/>
              <a:t> </a:t>
            </a:r>
            <a:r>
              <a:rPr lang="en-US" err="1"/>
              <a:t>en</a:t>
            </a:r>
            <a:r>
              <a:rPr lang="en-US"/>
              <a:t> </a:t>
            </a:r>
            <a:r>
              <a:rPr lang="en-US" err="1"/>
              <a:t>hij</a:t>
            </a:r>
            <a:r>
              <a:rPr lang="en-US"/>
              <a:t> </a:t>
            </a:r>
            <a:r>
              <a:rPr lang="en-US" err="1"/>
              <a:t>heeft</a:t>
            </a:r>
            <a:r>
              <a:rPr lang="en-US"/>
              <a:t> </a:t>
            </a:r>
            <a:r>
              <a:rPr lang="en-US" err="1"/>
              <a:t>recht</a:t>
            </a:r>
            <a:r>
              <a:rPr lang="en-US"/>
              <a:t> op </a:t>
            </a:r>
            <a:r>
              <a:rPr lang="en-US" err="1"/>
              <a:t>een</a:t>
            </a:r>
            <a:r>
              <a:rPr lang="en-US"/>
              <a:t> </a:t>
            </a:r>
            <a:r>
              <a:rPr lang="en-US" err="1"/>
              <a:t>eerlij</a:t>
            </a:r>
            <a:r>
              <a:rPr lang="en-US"/>
              <a:t> </a:t>
            </a:r>
            <a:r>
              <a:rPr lang="en-US" err="1"/>
              <a:t>ke</a:t>
            </a:r>
            <a:r>
              <a:rPr lang="en-US"/>
              <a:t> </a:t>
            </a:r>
            <a:r>
              <a:rPr lang="en-US" err="1"/>
              <a:t>rechtszaak</a:t>
            </a:r>
            <a:r>
              <a:rPr lang="en-US"/>
              <a:t>, </a:t>
            </a:r>
            <a:r>
              <a:rPr lang="en-US" err="1"/>
              <a:t>zoals</a:t>
            </a:r>
            <a:r>
              <a:rPr lang="en-US"/>
              <a:t> </a:t>
            </a:r>
            <a:r>
              <a:rPr lang="en-US" err="1"/>
              <a:t>staat</a:t>
            </a:r>
            <a:r>
              <a:rPr lang="en-US"/>
              <a:t> in </a:t>
            </a:r>
            <a:r>
              <a:rPr lang="en-US" err="1"/>
              <a:t>artikel</a:t>
            </a:r>
            <a:r>
              <a:rPr lang="en-US"/>
              <a:t> 8 van de UVRM.</a:t>
            </a:r>
          </a:p>
        </p:txBody>
      </p:sp>
      <p:sp>
        <p:nvSpPr>
          <p:cNvPr id="4" name="Slide Number Placeholder 3"/>
          <p:cNvSpPr>
            <a:spLocks noGrp="1"/>
          </p:cNvSpPr>
          <p:nvPr>
            <p:ph type="sldNum" sz="quarter" idx="5"/>
          </p:nvPr>
        </p:nvSpPr>
        <p:spPr/>
        <p:txBody>
          <a:bodyPr/>
          <a:lstStyle/>
          <a:p>
            <a:fld id="{7C549558-F89B-B245-8D69-5C4D8BFEAC10}" type="slidenum">
              <a:rPr lang="en-NL" smtClean="0"/>
              <a:t>36</a:t>
            </a:fld>
            <a:endParaRPr lang="en-NL"/>
          </a:p>
        </p:txBody>
      </p:sp>
    </p:spTree>
    <p:extLst>
      <p:ext uri="{BB962C8B-B14F-4D97-AF65-F5344CB8AC3E}">
        <p14:creationId xmlns:p14="http://schemas.microsoft.com/office/powerpoint/2010/main" val="2383153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Artikel 7 </a:t>
            </a:r>
            <a:r>
              <a:rPr lang="en-US" err="1">
                <a:latin typeface="Calibri"/>
                <a:ea typeface="Calibri"/>
                <a:cs typeface="Calibri"/>
              </a:rPr>
              <a:t>en</a:t>
            </a:r>
            <a:r>
              <a:rPr lang="en-US">
                <a:latin typeface="Calibri"/>
                <a:ea typeface="Calibri"/>
                <a:cs typeface="Calibri"/>
              </a:rPr>
              <a:t> 8.</a:t>
            </a:r>
          </a:p>
        </p:txBody>
      </p:sp>
      <p:sp>
        <p:nvSpPr>
          <p:cNvPr id="4" name="Slide Number Placeholder 3"/>
          <p:cNvSpPr>
            <a:spLocks noGrp="1"/>
          </p:cNvSpPr>
          <p:nvPr>
            <p:ph type="sldNum" sz="quarter" idx="5"/>
          </p:nvPr>
        </p:nvSpPr>
        <p:spPr/>
        <p:txBody>
          <a:bodyPr/>
          <a:lstStyle/>
          <a:p>
            <a:fld id="{7C549558-F89B-B245-8D69-5C4D8BFEAC10}" type="slidenum">
              <a:rPr lang="en-NL" smtClean="0"/>
              <a:t>37</a:t>
            </a:fld>
            <a:endParaRPr lang="en-NL"/>
          </a:p>
        </p:txBody>
      </p:sp>
    </p:spTree>
    <p:extLst>
      <p:ext uri="{BB962C8B-B14F-4D97-AF65-F5344CB8AC3E}">
        <p14:creationId xmlns:p14="http://schemas.microsoft.com/office/powerpoint/2010/main" val="4056824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a:t>Dit is het verhaal van </a:t>
            </a:r>
            <a:r>
              <a:rPr lang="nl-NL" err="1"/>
              <a:t>Manahel</a:t>
            </a:r>
            <a:r>
              <a:rPr lang="nl-NL"/>
              <a:t>: </a:t>
            </a:r>
            <a:r>
              <a:rPr lang="nl-NL" sz="1200" err="1"/>
              <a:t>Manahel</a:t>
            </a:r>
            <a:r>
              <a:rPr lang="nl-NL" sz="1200"/>
              <a:t> al-</a:t>
            </a:r>
            <a:r>
              <a:rPr lang="nl-NL" sz="1200" err="1"/>
              <a:t>Otaibi</a:t>
            </a:r>
            <a:r>
              <a:rPr lang="nl-NL" sz="1200"/>
              <a:t> is </a:t>
            </a:r>
            <a:r>
              <a:rPr lang="nl-NL" sz="1200" err="1"/>
              <a:t>fi</a:t>
            </a:r>
            <a:r>
              <a:rPr lang="nl-NL" sz="1200"/>
              <a:t> </a:t>
            </a:r>
            <a:r>
              <a:rPr lang="nl-NL" sz="1200" err="1"/>
              <a:t>tnessinstructrice</a:t>
            </a:r>
            <a:r>
              <a:rPr lang="nl-NL" sz="1200"/>
              <a:t> en een dappere uitgesproken voorvechtster van vrouwenrechten in Saudi-Arabië. In november 2022 werd ze gearresteerd nadat ze foto’s van zichzelf in een winkelcentrum op Snapchat had geplaatst.</a:t>
            </a:r>
          </a:p>
          <a:p>
            <a:pPr marL="0" indent="0">
              <a:buNone/>
            </a:pPr>
            <a:r>
              <a:rPr lang="nl-NL" sz="1200"/>
              <a:t>Op de foto’s droeg ze niet het traditionele losse gewaad met lange mouwen dat bekend staat als een abaya.</a:t>
            </a:r>
          </a:p>
          <a:p>
            <a:pPr marL="0" indent="0">
              <a:buNone/>
            </a:pPr>
            <a:r>
              <a:rPr lang="nl-NL" sz="1200" err="1"/>
              <a:t>Manahel</a:t>
            </a:r>
            <a:r>
              <a:rPr lang="nl-NL" sz="1200"/>
              <a:t> is daarom veroordeeld tot 11 jaar gevangenisstraf. In de gevangenis heeft ze het heel zwaar. Ze is al meerdere keren in elkaar geslagen en </a:t>
            </a:r>
            <a:r>
              <a:rPr lang="nl-NL" sz="1200" err="1"/>
              <a:t>krij</a:t>
            </a:r>
            <a:r>
              <a:rPr lang="nl-NL" sz="1200"/>
              <a:t> </a:t>
            </a:r>
            <a:r>
              <a:rPr lang="nl-NL" sz="1200" err="1"/>
              <a:t>gt</a:t>
            </a:r>
            <a:r>
              <a:rPr lang="nl-NL" sz="1200"/>
              <a:t> geen medische hulp</a:t>
            </a:r>
            <a:endParaRPr lang="en-NL" sz="1200"/>
          </a:p>
          <a:p>
            <a:endParaRPr lang="en-NL" sz="1200"/>
          </a:p>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38</a:t>
            </a:fld>
            <a:endParaRPr lang="en-NL"/>
          </a:p>
        </p:txBody>
      </p:sp>
    </p:spTree>
    <p:extLst>
      <p:ext uri="{BB962C8B-B14F-4D97-AF65-F5344CB8AC3E}">
        <p14:creationId xmlns:p14="http://schemas.microsoft.com/office/powerpoint/2010/main" val="3405733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Manahel is dapper </a:t>
            </a:r>
            <a:r>
              <a:rPr lang="en-US" err="1"/>
              <a:t>en</a:t>
            </a:r>
            <a:r>
              <a:rPr lang="en-US"/>
              <a:t> </a:t>
            </a:r>
            <a:r>
              <a:rPr lang="en-US" err="1"/>
              <a:t>laat</a:t>
            </a:r>
            <a:r>
              <a:rPr lang="en-US"/>
              <a:t> </a:t>
            </a:r>
            <a:r>
              <a:rPr lang="en-US" err="1"/>
              <a:t>zien</a:t>
            </a:r>
            <a:r>
              <a:rPr lang="en-US"/>
              <a:t> </a:t>
            </a:r>
            <a:r>
              <a:rPr lang="en-US" err="1"/>
              <a:t>dat</a:t>
            </a:r>
            <a:r>
              <a:rPr lang="en-US"/>
              <a:t> ze </a:t>
            </a:r>
            <a:r>
              <a:rPr lang="en-US" err="1"/>
              <a:t>staat</a:t>
            </a:r>
            <a:r>
              <a:rPr lang="en-US"/>
              <a:t> </a:t>
            </a:r>
            <a:r>
              <a:rPr lang="en-US" err="1"/>
              <a:t>voor</a:t>
            </a:r>
            <a:r>
              <a:rPr lang="en-US"/>
              <a:t> </a:t>
            </a:r>
            <a:r>
              <a:rPr lang="en-US" err="1"/>
              <a:t>vrouwenrechten</a:t>
            </a:r>
            <a:r>
              <a:rPr lang="en-US"/>
              <a:t>. Je mag </a:t>
            </a:r>
            <a:r>
              <a:rPr lang="en-US" err="1"/>
              <a:t>zelf</a:t>
            </a:r>
            <a:r>
              <a:rPr lang="en-US"/>
              <a:t> </a:t>
            </a:r>
            <a:r>
              <a:rPr lang="en-US" err="1"/>
              <a:t>kiezen</a:t>
            </a:r>
            <a:r>
              <a:rPr lang="en-US"/>
              <a:t> </a:t>
            </a:r>
            <a:r>
              <a:rPr lang="en-US" err="1"/>
              <a:t>welke</a:t>
            </a:r>
            <a:r>
              <a:rPr lang="en-US"/>
              <a:t> </a:t>
            </a:r>
            <a:r>
              <a:rPr lang="en-US" err="1"/>
              <a:t>kleding</a:t>
            </a:r>
            <a:r>
              <a:rPr lang="en-US"/>
              <a:t> je </a:t>
            </a:r>
            <a:r>
              <a:rPr lang="en-US" err="1"/>
              <a:t>draagt</a:t>
            </a:r>
            <a:r>
              <a:rPr lang="en-US"/>
              <a:t> </a:t>
            </a:r>
            <a:r>
              <a:rPr lang="en-US" err="1"/>
              <a:t>en</a:t>
            </a:r>
            <a:r>
              <a:rPr lang="en-US"/>
              <a:t> </a:t>
            </a:r>
            <a:r>
              <a:rPr lang="en-US" err="1"/>
              <a:t>bepaalt</a:t>
            </a:r>
            <a:r>
              <a:rPr lang="en-US"/>
              <a:t> je eigen </a:t>
            </a:r>
            <a:r>
              <a:rPr lang="en-US" err="1"/>
              <a:t>identiteit</a:t>
            </a:r>
            <a:r>
              <a:rPr lang="en-US"/>
              <a:t>. Als regels </a:t>
            </a:r>
            <a:r>
              <a:rPr lang="en-US" err="1"/>
              <a:t>dit</a:t>
            </a:r>
            <a:r>
              <a:rPr lang="en-US"/>
              <a:t> </a:t>
            </a:r>
            <a:r>
              <a:rPr lang="en-US" err="1"/>
              <a:t>tegengaan</a:t>
            </a:r>
            <a:r>
              <a:rPr lang="en-US"/>
              <a:t>, </a:t>
            </a:r>
            <a:r>
              <a:rPr lang="en-US" err="1"/>
              <a:t>gaat</a:t>
            </a:r>
            <a:r>
              <a:rPr lang="en-US"/>
              <a:t> </a:t>
            </a:r>
            <a:r>
              <a:rPr lang="en-US" err="1"/>
              <a:t>dat</a:t>
            </a:r>
            <a:r>
              <a:rPr lang="en-US"/>
              <a:t> in </a:t>
            </a:r>
            <a:r>
              <a:rPr lang="en-US" err="1"/>
              <a:t>tegen</a:t>
            </a:r>
            <a:r>
              <a:rPr lang="en-US"/>
              <a:t> </a:t>
            </a:r>
            <a:r>
              <a:rPr lang="en-US" err="1"/>
              <a:t>artikel</a:t>
            </a:r>
            <a:r>
              <a:rPr lang="en-US"/>
              <a:t> 1 van de UVRM, </a:t>
            </a:r>
            <a:r>
              <a:rPr lang="en-US" err="1"/>
              <a:t>waarin</a:t>
            </a:r>
            <a:r>
              <a:rPr lang="en-US"/>
              <a:t> </a:t>
            </a:r>
            <a:r>
              <a:rPr lang="en-US" err="1"/>
              <a:t>staat</a:t>
            </a:r>
            <a:r>
              <a:rPr lang="en-US"/>
              <a:t> </a:t>
            </a:r>
            <a:r>
              <a:rPr lang="en-US" err="1"/>
              <a:t>dat</a:t>
            </a:r>
            <a:r>
              <a:rPr lang="en-US"/>
              <a:t> </a:t>
            </a:r>
            <a:r>
              <a:rPr lang="en-US" err="1"/>
              <a:t>discriminatie</a:t>
            </a:r>
            <a:r>
              <a:rPr lang="en-US"/>
              <a:t> </a:t>
            </a:r>
            <a:r>
              <a:rPr lang="en-US" err="1"/>
              <a:t>verboden</a:t>
            </a:r>
            <a:r>
              <a:rPr lang="en-US"/>
              <a:t> is. </a:t>
            </a:r>
          </a:p>
        </p:txBody>
      </p:sp>
      <p:sp>
        <p:nvSpPr>
          <p:cNvPr id="4" name="Slide Number Placeholder 3"/>
          <p:cNvSpPr>
            <a:spLocks noGrp="1"/>
          </p:cNvSpPr>
          <p:nvPr>
            <p:ph type="sldNum" sz="quarter" idx="5"/>
          </p:nvPr>
        </p:nvSpPr>
        <p:spPr/>
        <p:txBody>
          <a:bodyPr/>
          <a:lstStyle/>
          <a:p>
            <a:fld id="{7C549558-F89B-B245-8D69-5C4D8BFEAC10}" type="slidenum">
              <a:rPr lang="en-NL" smtClean="0"/>
              <a:t>39</a:t>
            </a:fld>
            <a:endParaRPr lang="en-NL"/>
          </a:p>
        </p:txBody>
      </p:sp>
    </p:spTree>
    <p:extLst>
      <p:ext uri="{BB962C8B-B14F-4D97-AF65-F5344CB8AC3E}">
        <p14:creationId xmlns:p14="http://schemas.microsoft.com/office/powerpoint/2010/main" val="4281803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Artikel 1.</a:t>
            </a:r>
          </a:p>
        </p:txBody>
      </p:sp>
      <p:sp>
        <p:nvSpPr>
          <p:cNvPr id="4" name="Slide Number Placeholder 3"/>
          <p:cNvSpPr>
            <a:spLocks noGrp="1"/>
          </p:cNvSpPr>
          <p:nvPr>
            <p:ph type="sldNum" sz="quarter" idx="5"/>
          </p:nvPr>
        </p:nvSpPr>
        <p:spPr/>
        <p:txBody>
          <a:bodyPr/>
          <a:lstStyle/>
          <a:p>
            <a:fld id="{7C549558-F89B-B245-8D69-5C4D8BFEAC10}" type="slidenum">
              <a:rPr lang="en-NL" smtClean="0"/>
              <a:t>40</a:t>
            </a:fld>
            <a:endParaRPr lang="en-NL"/>
          </a:p>
        </p:txBody>
      </p:sp>
    </p:spTree>
    <p:extLst>
      <p:ext uri="{BB962C8B-B14F-4D97-AF65-F5344CB8AC3E}">
        <p14:creationId xmlns:p14="http://schemas.microsoft.com/office/powerpoint/2010/main" val="1327935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a:t>Dit is het verhaal van Joel: </a:t>
            </a:r>
            <a:r>
              <a:rPr lang="nl-NL">
                <a:latin typeface="Amnesty Trade Gothic"/>
              </a:rPr>
              <a:t>Joel </a:t>
            </a:r>
            <a:r>
              <a:rPr lang="nl-NL" err="1">
                <a:latin typeface="Amnesty Trade Gothic"/>
              </a:rPr>
              <a:t>Paredes</a:t>
            </a:r>
            <a:r>
              <a:rPr lang="nl-NL">
                <a:latin typeface="Amnesty Trade Gothic"/>
              </a:rPr>
              <a:t> is een 29-jarige vader uit de provincie Jujuy in Argentinië. Op 30 juni 2023 speelde Joel met zijn band bij een demonstratie tegen veranderingen in de wet.</a:t>
            </a:r>
          </a:p>
          <a:p>
            <a:pPr marL="0" indent="0">
              <a:buNone/>
            </a:pPr>
            <a:r>
              <a:rPr lang="nl-NL">
                <a:latin typeface="Amnesty Trade Gothic"/>
              </a:rPr>
              <a:t>Deze veranderingen maken het moeilijker om een bijeenkomst te organiseren, zorgen voor lagere straffen voor bedrijven die het milieu vervuilen en schenden de landrechten van de oorspronkelijke bevolking.</a:t>
            </a:r>
          </a:p>
          <a:p>
            <a:pPr marL="0" indent="0">
              <a:buNone/>
            </a:pPr>
            <a:r>
              <a:rPr lang="nl-NL">
                <a:latin typeface="Amnesty Trade Gothic"/>
              </a:rPr>
              <a:t>Tijdens de demonstratie vuurde de politie rubberen kogels af op de demonstranten. Joel werd geraakt, waardoor hij blijvend blind werd aan zijn rechteroog en vreselijke zenuwpijn heeft. De politie heeft hier nooit verantwoording voor hoeven afleggen.</a:t>
            </a:r>
            <a:endParaRPr lang="en-NL">
              <a:latin typeface="Amnesty Trade Gothic"/>
            </a:endParaRPr>
          </a:p>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41</a:t>
            </a:fld>
            <a:endParaRPr lang="en-NL"/>
          </a:p>
        </p:txBody>
      </p:sp>
    </p:spTree>
    <p:extLst>
      <p:ext uri="{BB962C8B-B14F-4D97-AF65-F5344CB8AC3E}">
        <p14:creationId xmlns:p14="http://schemas.microsoft.com/office/powerpoint/2010/main" val="165818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Amnesty </a:t>
            </a:r>
            <a:r>
              <a:rPr lang="en-US" err="1"/>
              <a:t>eist</a:t>
            </a:r>
            <a:r>
              <a:rPr lang="en-US"/>
              <a:t> </a:t>
            </a:r>
            <a:r>
              <a:rPr lang="en-US" err="1"/>
              <a:t>dat</a:t>
            </a:r>
            <a:r>
              <a:rPr lang="en-US"/>
              <a:t> de </a:t>
            </a:r>
            <a:r>
              <a:rPr lang="en-US" err="1"/>
              <a:t>mensen</a:t>
            </a:r>
            <a:r>
              <a:rPr lang="en-US"/>
              <a:t> die Joel </a:t>
            </a:r>
            <a:r>
              <a:rPr lang="en-US" err="1"/>
              <a:t>en</a:t>
            </a:r>
            <a:r>
              <a:rPr lang="en-US"/>
              <a:t> </a:t>
            </a:r>
            <a:r>
              <a:rPr lang="en-US" err="1"/>
              <a:t>andere</a:t>
            </a:r>
            <a:r>
              <a:rPr lang="en-US"/>
              <a:t> </a:t>
            </a:r>
            <a:r>
              <a:rPr lang="en-US" err="1"/>
              <a:t>demonstranten</a:t>
            </a:r>
            <a:r>
              <a:rPr lang="en-US"/>
              <a:t> </a:t>
            </a:r>
            <a:r>
              <a:rPr lang="en-US" err="1"/>
              <a:t>hebben</a:t>
            </a:r>
            <a:r>
              <a:rPr lang="en-US"/>
              <a:t> </a:t>
            </a:r>
            <a:r>
              <a:rPr lang="en-US" err="1"/>
              <a:t>verwond</a:t>
            </a:r>
            <a:r>
              <a:rPr lang="en-US"/>
              <a:t> </a:t>
            </a:r>
            <a:r>
              <a:rPr lang="en-US" err="1"/>
              <a:t>ter</a:t>
            </a:r>
            <a:r>
              <a:rPr lang="en-US"/>
              <a:t> </a:t>
            </a:r>
            <a:r>
              <a:rPr lang="en-US" err="1"/>
              <a:t>verantwoording</a:t>
            </a:r>
            <a:r>
              <a:rPr lang="en-US"/>
              <a:t> </a:t>
            </a:r>
            <a:r>
              <a:rPr lang="en-US" err="1"/>
              <a:t>worden</a:t>
            </a:r>
            <a:r>
              <a:rPr lang="en-US"/>
              <a:t> </a:t>
            </a:r>
            <a:r>
              <a:rPr lang="en-US" err="1"/>
              <a:t>geroepen</a:t>
            </a:r>
            <a:r>
              <a:rPr lang="en-US"/>
              <a:t>. In </a:t>
            </a:r>
            <a:r>
              <a:rPr lang="en-US" err="1"/>
              <a:t>artikel</a:t>
            </a:r>
            <a:r>
              <a:rPr lang="en-US"/>
              <a:t> 8 van de UVRM </a:t>
            </a:r>
            <a:r>
              <a:rPr lang="en-US" err="1"/>
              <a:t>staat</a:t>
            </a:r>
            <a:r>
              <a:rPr lang="en-US"/>
              <a:t> </a:t>
            </a:r>
            <a:r>
              <a:rPr lang="en-US" err="1"/>
              <a:t>dat</a:t>
            </a:r>
            <a:r>
              <a:rPr lang="en-US"/>
              <a:t> je </a:t>
            </a:r>
            <a:r>
              <a:rPr lang="en-US" err="1"/>
              <a:t>recht</a:t>
            </a:r>
            <a:r>
              <a:rPr lang="en-US"/>
              <a:t> </a:t>
            </a:r>
            <a:r>
              <a:rPr lang="en-US" err="1"/>
              <a:t>hebt</a:t>
            </a:r>
            <a:r>
              <a:rPr lang="en-US"/>
              <a:t> op </a:t>
            </a:r>
            <a:r>
              <a:rPr lang="en-US" err="1"/>
              <a:t>bescherming</a:t>
            </a:r>
            <a:r>
              <a:rPr lang="en-US"/>
              <a:t> </a:t>
            </a:r>
            <a:r>
              <a:rPr lang="en-US" err="1"/>
              <a:t>wanneer</a:t>
            </a:r>
            <a:r>
              <a:rPr lang="en-US"/>
              <a:t> je </a:t>
            </a:r>
            <a:r>
              <a:rPr lang="en-US" err="1"/>
              <a:t>onrecht</a:t>
            </a:r>
            <a:r>
              <a:rPr lang="en-US"/>
              <a:t> </a:t>
            </a:r>
            <a:r>
              <a:rPr lang="en-US" err="1"/>
              <a:t>wordt</a:t>
            </a:r>
            <a:r>
              <a:rPr lang="en-US"/>
              <a:t> </a:t>
            </a:r>
            <a:r>
              <a:rPr lang="en-US" err="1"/>
              <a:t>aangedaan</a:t>
            </a:r>
            <a:r>
              <a:rPr lang="en-US"/>
              <a:t>.</a:t>
            </a:r>
          </a:p>
        </p:txBody>
      </p:sp>
      <p:sp>
        <p:nvSpPr>
          <p:cNvPr id="4" name="Slide Number Placeholder 3"/>
          <p:cNvSpPr>
            <a:spLocks noGrp="1"/>
          </p:cNvSpPr>
          <p:nvPr>
            <p:ph type="sldNum" sz="quarter" idx="5"/>
          </p:nvPr>
        </p:nvSpPr>
        <p:spPr/>
        <p:txBody>
          <a:bodyPr/>
          <a:lstStyle/>
          <a:p>
            <a:fld id="{7C549558-F89B-B245-8D69-5C4D8BFEAC10}" type="slidenum">
              <a:rPr lang="en-NL" smtClean="0"/>
              <a:t>42</a:t>
            </a:fld>
            <a:endParaRPr lang="en-NL"/>
          </a:p>
        </p:txBody>
      </p:sp>
    </p:spTree>
    <p:extLst>
      <p:ext uri="{BB962C8B-B14F-4D97-AF65-F5344CB8AC3E}">
        <p14:creationId xmlns:p14="http://schemas.microsoft.com/office/powerpoint/2010/main" val="2606002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Artikel 8.</a:t>
            </a:r>
          </a:p>
        </p:txBody>
      </p:sp>
      <p:sp>
        <p:nvSpPr>
          <p:cNvPr id="4" name="Slide Number Placeholder 3"/>
          <p:cNvSpPr>
            <a:spLocks noGrp="1"/>
          </p:cNvSpPr>
          <p:nvPr>
            <p:ph type="sldNum" sz="quarter" idx="5"/>
          </p:nvPr>
        </p:nvSpPr>
        <p:spPr/>
        <p:txBody>
          <a:bodyPr/>
          <a:lstStyle/>
          <a:p>
            <a:fld id="{7C549558-F89B-B245-8D69-5C4D8BFEAC10}" type="slidenum">
              <a:rPr lang="en-NL" smtClean="0"/>
              <a:t>43</a:t>
            </a:fld>
            <a:endParaRPr lang="en-NL"/>
          </a:p>
        </p:txBody>
      </p:sp>
    </p:spTree>
    <p:extLst>
      <p:ext uri="{BB962C8B-B14F-4D97-AF65-F5344CB8AC3E}">
        <p14:creationId xmlns:p14="http://schemas.microsoft.com/office/powerpoint/2010/main" val="248886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8</a:t>
            </a:fld>
            <a:endParaRPr lang="en-NL"/>
          </a:p>
        </p:txBody>
      </p:sp>
    </p:spTree>
    <p:extLst>
      <p:ext uri="{BB962C8B-B14F-4D97-AF65-F5344CB8AC3E}">
        <p14:creationId xmlns:p14="http://schemas.microsoft.com/office/powerpoint/2010/main" val="2768857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a:t>Dit is het verhaal van de </a:t>
            </a:r>
            <a:r>
              <a:rPr lang="nl-NL" err="1"/>
              <a:t>Wet’suwet’en</a:t>
            </a:r>
            <a:r>
              <a:rPr lang="nl-NL"/>
              <a:t>: De </a:t>
            </a:r>
            <a:r>
              <a:rPr lang="nl-NL" err="1"/>
              <a:t>Wet’suwet’en</a:t>
            </a:r>
            <a:r>
              <a:rPr lang="nl-NL"/>
              <a:t> hebben een sterke band met hun land omdat zij de eerste bewoners zij n van dit grondgebied. Maar dat land en hun manier van leven worden nu bedreigd door de aanleg van een olie- en gasleiding door hun grondgebied. Hun stamhoofden hebben geen toestemming gegeven voor deze aanleg. Een groep mensen is in actie gekomen.</a:t>
            </a:r>
          </a:p>
          <a:p>
            <a:pPr marL="0" indent="0">
              <a:buNone/>
            </a:pPr>
            <a:r>
              <a:rPr lang="nl-NL"/>
              <a:t>Maar deze </a:t>
            </a:r>
            <a:r>
              <a:rPr lang="nl-NL" err="1"/>
              <a:t>Wet’suwet’en</a:t>
            </a:r>
            <a:r>
              <a:rPr lang="nl-NL"/>
              <a:t> Landverdedigers zij n aangeklaagd voor het blokkeren van de bouwlocaties van de pij </a:t>
            </a:r>
            <a:r>
              <a:rPr lang="nl-NL" err="1"/>
              <a:t>pleiding</a:t>
            </a:r>
            <a:r>
              <a:rPr lang="nl-NL"/>
              <a:t>, ook al bevinden deze locaties zich op hun voorouderlijk land. Ze kunnen hier zelfs straf voor krijgen! </a:t>
            </a:r>
            <a:endParaRPr lang="en-NL"/>
          </a:p>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44</a:t>
            </a:fld>
            <a:endParaRPr lang="en-NL"/>
          </a:p>
        </p:txBody>
      </p:sp>
    </p:spTree>
    <p:extLst>
      <p:ext uri="{BB962C8B-B14F-4D97-AF65-F5344CB8AC3E}">
        <p14:creationId xmlns:p14="http://schemas.microsoft.com/office/powerpoint/2010/main" val="3269032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Voor de Wet’suwet’en is </a:t>
            </a:r>
            <a:r>
              <a:rPr lang="en-US" err="1"/>
              <a:t>hun</a:t>
            </a:r>
            <a:r>
              <a:rPr lang="en-US"/>
              <a:t> </a:t>
            </a:r>
            <a:r>
              <a:rPr lang="en-US" err="1"/>
              <a:t>grondgebied</a:t>
            </a:r>
            <a:r>
              <a:rPr lang="en-US"/>
              <a:t> </a:t>
            </a:r>
            <a:r>
              <a:rPr lang="en-US" err="1"/>
              <a:t>niet</a:t>
            </a:r>
            <a:r>
              <a:rPr lang="en-US"/>
              <a:t> </a:t>
            </a:r>
            <a:r>
              <a:rPr lang="en-US" err="1"/>
              <a:t>alleen</a:t>
            </a:r>
            <a:r>
              <a:rPr lang="en-US"/>
              <a:t> </a:t>
            </a:r>
            <a:r>
              <a:rPr lang="en-US" err="1"/>
              <a:t>belangrijk</a:t>
            </a:r>
            <a:r>
              <a:rPr lang="en-US"/>
              <a:t>, maar </a:t>
            </a:r>
            <a:r>
              <a:rPr lang="en-US" err="1"/>
              <a:t>ook</a:t>
            </a:r>
            <a:r>
              <a:rPr lang="en-US"/>
              <a:t> </a:t>
            </a:r>
            <a:r>
              <a:rPr lang="en-US" err="1"/>
              <a:t>heilig</a:t>
            </a:r>
            <a:r>
              <a:rPr lang="en-US"/>
              <a:t>. In </a:t>
            </a:r>
            <a:r>
              <a:rPr lang="en-US" err="1"/>
              <a:t>artikel</a:t>
            </a:r>
            <a:r>
              <a:rPr lang="en-US"/>
              <a:t> 17 van de UVRM </a:t>
            </a:r>
            <a:r>
              <a:rPr lang="en-US" err="1"/>
              <a:t>staat</a:t>
            </a:r>
            <a:r>
              <a:rPr lang="en-US"/>
              <a:t> </a:t>
            </a:r>
            <a:r>
              <a:rPr lang="en-US" err="1"/>
              <a:t>dat</a:t>
            </a:r>
            <a:r>
              <a:rPr lang="en-US"/>
              <a:t> </a:t>
            </a:r>
            <a:r>
              <a:rPr lang="en-US" err="1"/>
              <a:t>iedereen</a:t>
            </a:r>
            <a:r>
              <a:rPr lang="en-US"/>
              <a:t> </a:t>
            </a:r>
            <a:r>
              <a:rPr lang="en-US" err="1"/>
              <a:t>recht</a:t>
            </a:r>
            <a:r>
              <a:rPr lang="en-US"/>
              <a:t> </a:t>
            </a:r>
            <a:r>
              <a:rPr lang="en-US" err="1"/>
              <a:t>heeft</a:t>
            </a:r>
            <a:r>
              <a:rPr lang="en-US"/>
              <a:t> op </a:t>
            </a:r>
            <a:r>
              <a:rPr lang="en-US" err="1"/>
              <a:t>bezit</a:t>
            </a:r>
            <a:r>
              <a:rPr lang="en-US"/>
              <a:t> </a:t>
            </a:r>
            <a:r>
              <a:rPr lang="en-US" err="1"/>
              <a:t>en</a:t>
            </a:r>
            <a:r>
              <a:rPr lang="en-US"/>
              <a:t> </a:t>
            </a:r>
            <a:r>
              <a:rPr lang="en-US" err="1"/>
              <a:t>dat</a:t>
            </a:r>
            <a:r>
              <a:rPr lang="en-US"/>
              <a:t> </a:t>
            </a:r>
            <a:r>
              <a:rPr lang="en-US" err="1"/>
              <a:t>dit</a:t>
            </a:r>
            <a:r>
              <a:rPr lang="en-US"/>
              <a:t> </a:t>
            </a:r>
            <a:r>
              <a:rPr lang="en-US" err="1"/>
              <a:t>niet</a:t>
            </a:r>
            <a:r>
              <a:rPr lang="en-US"/>
              <a:t> </a:t>
            </a:r>
            <a:r>
              <a:rPr lang="en-US" err="1"/>
              <a:t>zomaar</a:t>
            </a:r>
            <a:r>
              <a:rPr lang="en-US"/>
              <a:t> van </a:t>
            </a:r>
            <a:r>
              <a:rPr lang="en-US" err="1"/>
              <a:t>mensen</a:t>
            </a:r>
            <a:r>
              <a:rPr lang="en-US"/>
              <a:t> mag </a:t>
            </a:r>
            <a:r>
              <a:rPr lang="en-US" err="1"/>
              <a:t>worden</a:t>
            </a:r>
            <a:r>
              <a:rPr lang="en-US"/>
              <a:t> </a:t>
            </a:r>
            <a:r>
              <a:rPr lang="en-US" err="1"/>
              <a:t>afgenomen</a:t>
            </a:r>
            <a:r>
              <a:rPr lang="en-US"/>
              <a:t>. </a:t>
            </a:r>
            <a:r>
              <a:rPr lang="en-US" err="1"/>
              <a:t>Daarnaast</a:t>
            </a:r>
            <a:r>
              <a:rPr lang="en-US"/>
              <a:t> is </a:t>
            </a:r>
            <a:r>
              <a:rPr lang="en-US" err="1"/>
              <a:t>dit</a:t>
            </a:r>
            <a:r>
              <a:rPr lang="en-US"/>
              <a:t> in </a:t>
            </a:r>
            <a:r>
              <a:rPr lang="en-US" err="1"/>
              <a:t>strijd</a:t>
            </a:r>
            <a:r>
              <a:rPr lang="en-US"/>
              <a:t> met de </a:t>
            </a:r>
            <a:r>
              <a:rPr lang="en-US" err="1"/>
              <a:t>mensenrechten</a:t>
            </a:r>
            <a:r>
              <a:rPr lang="en-US"/>
              <a:t> die </a:t>
            </a:r>
            <a:r>
              <a:rPr lang="en-US" err="1"/>
              <a:t>staan</a:t>
            </a:r>
            <a:r>
              <a:rPr lang="en-US"/>
              <a:t> in de </a:t>
            </a:r>
            <a:r>
              <a:rPr lang="en-US" err="1"/>
              <a:t>Verklaring</a:t>
            </a:r>
            <a:r>
              <a:rPr lang="en-US"/>
              <a:t> van de </a:t>
            </a:r>
            <a:r>
              <a:rPr lang="en-US" err="1"/>
              <a:t>rechten</a:t>
            </a:r>
            <a:r>
              <a:rPr lang="en-US"/>
              <a:t> van </a:t>
            </a:r>
            <a:r>
              <a:rPr lang="en-US" err="1"/>
              <a:t>inheemse</a:t>
            </a:r>
            <a:r>
              <a:rPr lang="en-US"/>
              <a:t> </a:t>
            </a:r>
            <a:r>
              <a:rPr lang="en-US" err="1"/>
              <a:t>volkeren</a:t>
            </a:r>
            <a:r>
              <a:rPr lang="en-US"/>
              <a:t>. </a:t>
            </a:r>
          </a:p>
        </p:txBody>
      </p:sp>
      <p:sp>
        <p:nvSpPr>
          <p:cNvPr id="4" name="Slide Number Placeholder 3"/>
          <p:cNvSpPr>
            <a:spLocks noGrp="1"/>
          </p:cNvSpPr>
          <p:nvPr>
            <p:ph type="sldNum" sz="quarter" idx="5"/>
          </p:nvPr>
        </p:nvSpPr>
        <p:spPr/>
        <p:txBody>
          <a:bodyPr/>
          <a:lstStyle/>
          <a:p>
            <a:fld id="{7C549558-F89B-B245-8D69-5C4D8BFEAC10}" type="slidenum">
              <a:rPr lang="en-NL" smtClean="0"/>
              <a:t>45</a:t>
            </a:fld>
            <a:endParaRPr lang="en-NL"/>
          </a:p>
        </p:txBody>
      </p:sp>
    </p:spTree>
    <p:extLst>
      <p:ext uri="{BB962C8B-B14F-4D97-AF65-F5344CB8AC3E}">
        <p14:creationId xmlns:p14="http://schemas.microsoft.com/office/powerpoint/2010/main" val="2497742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Artikel 17.</a:t>
            </a:r>
          </a:p>
        </p:txBody>
      </p:sp>
      <p:sp>
        <p:nvSpPr>
          <p:cNvPr id="4" name="Slide Number Placeholder 3"/>
          <p:cNvSpPr>
            <a:spLocks noGrp="1"/>
          </p:cNvSpPr>
          <p:nvPr>
            <p:ph type="sldNum" sz="quarter" idx="5"/>
          </p:nvPr>
        </p:nvSpPr>
        <p:spPr/>
        <p:txBody>
          <a:bodyPr/>
          <a:lstStyle/>
          <a:p>
            <a:fld id="{7C549558-F89B-B245-8D69-5C4D8BFEAC10}" type="slidenum">
              <a:rPr lang="en-NL" smtClean="0"/>
              <a:t>46</a:t>
            </a:fld>
            <a:endParaRPr lang="en-NL"/>
          </a:p>
        </p:txBody>
      </p:sp>
    </p:spTree>
    <p:extLst>
      <p:ext uri="{BB962C8B-B14F-4D97-AF65-F5344CB8AC3E}">
        <p14:creationId xmlns:p14="http://schemas.microsoft.com/office/powerpoint/2010/main" val="1413535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48</a:t>
            </a:fld>
            <a:endParaRPr lang="en-NL"/>
          </a:p>
        </p:txBody>
      </p:sp>
    </p:spTree>
    <p:extLst>
      <p:ext uri="{BB962C8B-B14F-4D97-AF65-F5344CB8AC3E}">
        <p14:creationId xmlns:p14="http://schemas.microsoft.com/office/powerpoint/2010/main" val="2634699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Leg als gastdocent uit aan de klas waarom c. fout is, b. goed en geel net niet klopt </a:t>
            </a:r>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11</a:t>
            </a:fld>
            <a:endParaRPr lang="en-NL"/>
          </a:p>
        </p:txBody>
      </p:sp>
    </p:spTree>
    <p:extLst>
      <p:ext uri="{BB962C8B-B14F-4D97-AF65-F5344CB8AC3E}">
        <p14:creationId xmlns:p14="http://schemas.microsoft.com/office/powerpoint/2010/main" val="1182349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Goede antwoorden</a:t>
            </a:r>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16</a:t>
            </a:fld>
            <a:endParaRPr lang="en-NL"/>
          </a:p>
        </p:txBody>
      </p:sp>
    </p:spTree>
    <p:extLst>
      <p:ext uri="{BB962C8B-B14F-4D97-AF65-F5344CB8AC3E}">
        <p14:creationId xmlns:p14="http://schemas.microsoft.com/office/powerpoint/2010/main" val="97250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Leg uit waarom c. fout is, b. en a. goed.</a:t>
            </a:r>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25</a:t>
            </a:fld>
            <a:endParaRPr lang="en-NL"/>
          </a:p>
        </p:txBody>
      </p:sp>
    </p:spTree>
    <p:extLst>
      <p:ext uri="{BB962C8B-B14F-4D97-AF65-F5344CB8AC3E}">
        <p14:creationId xmlns:p14="http://schemas.microsoft.com/office/powerpoint/2010/main" val="315912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26</a:t>
            </a:fld>
            <a:endParaRPr lang="en-NL"/>
          </a:p>
        </p:txBody>
      </p:sp>
    </p:spTree>
    <p:extLst>
      <p:ext uri="{BB962C8B-B14F-4D97-AF65-F5344CB8AC3E}">
        <p14:creationId xmlns:p14="http://schemas.microsoft.com/office/powerpoint/2010/main" val="365446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30</a:t>
            </a:fld>
            <a:endParaRPr lang="en-NL"/>
          </a:p>
        </p:txBody>
      </p:sp>
    </p:spTree>
    <p:extLst>
      <p:ext uri="{BB962C8B-B14F-4D97-AF65-F5344CB8AC3E}">
        <p14:creationId xmlns:p14="http://schemas.microsoft.com/office/powerpoint/2010/main" val="1457065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nl-NL" sz="1200"/>
              <a:t>Dit is het hele verhaal van </a:t>
            </a:r>
            <a:r>
              <a:rPr lang="nl-NL" sz="1200" err="1"/>
              <a:t>Oqba</a:t>
            </a:r>
            <a:r>
              <a:rPr lang="nl-NL" sz="1200"/>
              <a:t>: In mei 2019 vielen agenten het studentenhuis waar de 27-jarige </a:t>
            </a:r>
            <a:r>
              <a:rPr lang="nl-NL" sz="1200" err="1"/>
              <a:t>Oqba</a:t>
            </a:r>
            <a:r>
              <a:rPr lang="nl-NL" sz="1200"/>
              <a:t> </a:t>
            </a:r>
            <a:r>
              <a:rPr lang="nl-NL" sz="1200" err="1"/>
              <a:t>Hashad</a:t>
            </a:r>
            <a:r>
              <a:rPr lang="nl-NL" sz="1200"/>
              <a:t> woonde binnen. Alle bewoners werden opgepakt. Zij n huisgenoten werden al gauw vrij gelaten, maar </a:t>
            </a:r>
            <a:r>
              <a:rPr lang="nl-NL" sz="1200" err="1"/>
              <a:t>Oqba</a:t>
            </a:r>
            <a:r>
              <a:rPr lang="nl-NL" sz="1200"/>
              <a:t> niet.</a:t>
            </a:r>
          </a:p>
          <a:p>
            <a:pPr marL="0" indent="0">
              <a:buNone/>
            </a:pPr>
            <a:r>
              <a:rPr lang="nl-NL" sz="1200">
                <a:latin typeface="Amnesty Trade Gothic"/>
              </a:rPr>
              <a:t>Hij zit sindsdien in voorarrest, alleen maar omdat zijn broer </a:t>
            </a:r>
            <a:r>
              <a:rPr lang="nl-NL" sz="1200" err="1">
                <a:latin typeface="Amnesty Trade Gothic"/>
              </a:rPr>
              <a:t>Amr</a:t>
            </a:r>
            <a:r>
              <a:rPr lang="nl-NL" sz="1200">
                <a:latin typeface="Amnesty Trade Gothic"/>
              </a:rPr>
              <a:t> mensenrechtenactivist is. In de gevangenis gaat het niet goed met </a:t>
            </a:r>
            <a:r>
              <a:rPr lang="nl-NL" sz="1200" err="1">
                <a:latin typeface="Amnesty Trade Gothic"/>
              </a:rPr>
              <a:t>Oqba</a:t>
            </a:r>
            <a:r>
              <a:rPr lang="nl-NL" sz="1200">
                <a:latin typeface="Amnesty Trade Gothic"/>
              </a:rPr>
              <a:t>. De beenprothese die hij sinds een ongeluk in zij n jeugd nodig heeft brak. Zestien maanden lang kreeg hij geen nieuwe, waardoor hij </a:t>
            </a:r>
            <a:r>
              <a:rPr lang="nl-NL" sz="1200" err="1">
                <a:latin typeface="Amnesty Trade Gothic"/>
              </a:rPr>
              <a:t>afhankelij</a:t>
            </a:r>
            <a:r>
              <a:rPr lang="nl-NL" sz="1200">
                <a:latin typeface="Amnesty Trade Gothic"/>
              </a:rPr>
              <a:t> k was van anderen. De vervangende prothese past niet en zorgt voor verwondingen.</a:t>
            </a:r>
          </a:p>
          <a:p>
            <a:pPr marL="0" indent="0">
              <a:buNone/>
            </a:pPr>
            <a:r>
              <a:rPr lang="nl-NL" sz="1200"/>
              <a:t>De Egyptische autoriteiten starten een nieuwe nepzaak tegen hem om hem langer vast te kunnen houden. </a:t>
            </a:r>
            <a:endParaRPr lang="en-NL" sz="1200"/>
          </a:p>
          <a:p>
            <a:endParaRPr lang="nl-NL"/>
          </a:p>
        </p:txBody>
      </p:sp>
      <p:sp>
        <p:nvSpPr>
          <p:cNvPr id="4" name="Tijdelijke aanduiding voor dianummer 3"/>
          <p:cNvSpPr>
            <a:spLocks noGrp="1"/>
          </p:cNvSpPr>
          <p:nvPr>
            <p:ph type="sldNum" sz="quarter" idx="5"/>
          </p:nvPr>
        </p:nvSpPr>
        <p:spPr/>
        <p:txBody>
          <a:bodyPr/>
          <a:lstStyle/>
          <a:p>
            <a:fld id="{7C549558-F89B-B245-8D69-5C4D8BFEAC10}" type="slidenum">
              <a:rPr lang="en-NL" smtClean="0"/>
              <a:t>32</a:t>
            </a:fld>
            <a:endParaRPr lang="en-NL"/>
          </a:p>
        </p:txBody>
      </p:sp>
    </p:spTree>
    <p:extLst>
      <p:ext uri="{BB962C8B-B14F-4D97-AF65-F5344CB8AC3E}">
        <p14:creationId xmlns:p14="http://schemas.microsoft.com/office/powerpoint/2010/main" val="2897646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Oqba</a:t>
            </a:r>
            <a:r>
              <a:rPr lang="en-US"/>
              <a:t> </a:t>
            </a:r>
            <a:r>
              <a:rPr lang="en-US" err="1"/>
              <a:t>heeft</a:t>
            </a:r>
            <a:r>
              <a:rPr lang="en-US"/>
              <a:t> </a:t>
            </a:r>
            <a:r>
              <a:rPr lang="en-US" err="1"/>
              <a:t>niets</a:t>
            </a:r>
            <a:r>
              <a:rPr lang="en-US"/>
              <a:t> </a:t>
            </a:r>
            <a:r>
              <a:rPr lang="en-US" err="1"/>
              <a:t>misdaan</a:t>
            </a:r>
            <a:r>
              <a:rPr lang="en-US"/>
              <a:t>. Hij </a:t>
            </a:r>
            <a:r>
              <a:rPr lang="en-US" err="1"/>
              <a:t>wordt</a:t>
            </a:r>
            <a:r>
              <a:rPr lang="en-US"/>
              <a:t> </a:t>
            </a:r>
            <a:r>
              <a:rPr lang="en-US" err="1"/>
              <a:t>alleen</a:t>
            </a:r>
            <a:r>
              <a:rPr lang="en-US"/>
              <a:t> maar </a:t>
            </a:r>
            <a:r>
              <a:rPr lang="en-US" err="1"/>
              <a:t>vastgehouden</a:t>
            </a:r>
            <a:r>
              <a:rPr lang="en-US"/>
              <a:t> om </a:t>
            </a:r>
            <a:r>
              <a:rPr lang="en-US" err="1"/>
              <a:t>druk</a:t>
            </a:r>
            <a:r>
              <a:rPr lang="en-US"/>
              <a:t> </a:t>
            </a:r>
            <a:r>
              <a:rPr lang="en-US" err="1"/>
              <a:t>uit</a:t>
            </a:r>
            <a:r>
              <a:rPr lang="en-US"/>
              <a:t> </a:t>
            </a:r>
            <a:r>
              <a:rPr lang="en-US" err="1"/>
              <a:t>te</a:t>
            </a:r>
            <a:r>
              <a:rPr lang="en-US"/>
              <a:t> </a:t>
            </a:r>
            <a:r>
              <a:rPr lang="en-US" err="1"/>
              <a:t>oefenen</a:t>
            </a:r>
            <a:r>
              <a:rPr lang="en-US"/>
              <a:t> op </a:t>
            </a:r>
            <a:r>
              <a:rPr lang="en-US" err="1"/>
              <a:t>zij</a:t>
            </a:r>
            <a:r>
              <a:rPr lang="en-US"/>
              <a:t> n </a:t>
            </a:r>
            <a:r>
              <a:rPr lang="en-US" err="1"/>
              <a:t>broer</a:t>
            </a:r>
            <a:r>
              <a:rPr lang="en-US"/>
              <a:t>. Dit is in </a:t>
            </a:r>
            <a:r>
              <a:rPr lang="en-US" err="1"/>
              <a:t>strij</a:t>
            </a:r>
            <a:r>
              <a:rPr lang="en-US"/>
              <a:t> d met </a:t>
            </a:r>
            <a:r>
              <a:rPr lang="en-US" err="1"/>
              <a:t>artikel</a:t>
            </a:r>
            <a:r>
              <a:rPr lang="en-US"/>
              <a:t> 9 van de UVRM: Je mag </a:t>
            </a:r>
            <a:r>
              <a:rPr lang="en-US" err="1"/>
              <a:t>niet</a:t>
            </a:r>
            <a:r>
              <a:rPr lang="en-US"/>
              <a:t> </a:t>
            </a:r>
            <a:r>
              <a:rPr lang="en-US" err="1"/>
              <a:t>zomaar</a:t>
            </a:r>
            <a:r>
              <a:rPr lang="en-US"/>
              <a:t> </a:t>
            </a:r>
            <a:r>
              <a:rPr lang="en-US" err="1"/>
              <a:t>worden</a:t>
            </a:r>
            <a:r>
              <a:rPr lang="en-US"/>
              <a:t> </a:t>
            </a:r>
            <a:r>
              <a:rPr lang="en-US" err="1"/>
              <a:t>opgesloten</a:t>
            </a:r>
            <a:r>
              <a:rPr lang="en-US"/>
              <a:t>. Ook </a:t>
            </a:r>
            <a:r>
              <a:rPr lang="en-US" err="1"/>
              <a:t>artikel</a:t>
            </a:r>
            <a:r>
              <a:rPr lang="en-US"/>
              <a:t> 10 van de UVRM </a:t>
            </a:r>
            <a:r>
              <a:rPr lang="en-US" err="1"/>
              <a:t>wordt</a:t>
            </a:r>
            <a:r>
              <a:rPr lang="en-US"/>
              <a:t> </a:t>
            </a:r>
            <a:r>
              <a:rPr lang="en-US" err="1"/>
              <a:t>geschonden</a:t>
            </a:r>
            <a:r>
              <a:rPr lang="en-US"/>
              <a:t>: Je </a:t>
            </a:r>
            <a:r>
              <a:rPr lang="en-US" err="1"/>
              <a:t>hebt</a:t>
            </a:r>
            <a:r>
              <a:rPr lang="en-US"/>
              <a:t> </a:t>
            </a:r>
            <a:r>
              <a:rPr lang="en-US" err="1"/>
              <a:t>recht</a:t>
            </a:r>
            <a:r>
              <a:rPr lang="en-US"/>
              <a:t> op </a:t>
            </a:r>
            <a:r>
              <a:rPr lang="en-US" err="1"/>
              <a:t>een</a:t>
            </a:r>
            <a:r>
              <a:rPr lang="en-US"/>
              <a:t> </a:t>
            </a:r>
            <a:r>
              <a:rPr lang="en-US" err="1"/>
              <a:t>eerlij</a:t>
            </a:r>
            <a:r>
              <a:rPr lang="en-US"/>
              <a:t> </a:t>
            </a:r>
            <a:r>
              <a:rPr lang="en-US" err="1"/>
              <a:t>ke</a:t>
            </a:r>
            <a:r>
              <a:rPr lang="en-US"/>
              <a:t> </a:t>
            </a:r>
            <a:r>
              <a:rPr lang="en-US" err="1"/>
              <a:t>en</a:t>
            </a:r>
            <a:r>
              <a:rPr lang="en-US"/>
              <a:t> </a:t>
            </a:r>
            <a:r>
              <a:rPr lang="en-US" err="1"/>
              <a:t>openbare</a:t>
            </a:r>
            <a:r>
              <a:rPr lang="en-US"/>
              <a:t> </a:t>
            </a:r>
            <a:r>
              <a:rPr lang="en-US" err="1"/>
              <a:t>rechtszaak</a:t>
            </a:r>
            <a:r>
              <a:rPr lang="en-US"/>
              <a:t> met </a:t>
            </a:r>
            <a:r>
              <a:rPr lang="en-US" err="1"/>
              <a:t>een</a:t>
            </a:r>
            <a:r>
              <a:rPr lang="en-US"/>
              <a:t> </a:t>
            </a:r>
            <a:r>
              <a:rPr lang="en-US" err="1"/>
              <a:t>onafhankelij</a:t>
            </a:r>
            <a:r>
              <a:rPr lang="en-US"/>
              <a:t> </a:t>
            </a:r>
            <a:r>
              <a:rPr lang="en-US" err="1"/>
              <a:t>ke</a:t>
            </a:r>
            <a:r>
              <a:rPr lang="en-US"/>
              <a:t> </a:t>
            </a:r>
            <a:r>
              <a:rPr lang="en-US" err="1"/>
              <a:t>rechter</a:t>
            </a:r>
            <a:r>
              <a:rPr lang="en-US"/>
              <a:t>. En </a:t>
            </a:r>
            <a:r>
              <a:rPr lang="en-US" err="1"/>
              <a:t>volgens</a:t>
            </a:r>
            <a:r>
              <a:rPr lang="en-US"/>
              <a:t> </a:t>
            </a:r>
            <a:r>
              <a:rPr lang="en-US" err="1"/>
              <a:t>artikel</a:t>
            </a:r>
            <a:r>
              <a:rPr lang="en-US"/>
              <a:t> 22 van de UVRM </a:t>
            </a:r>
            <a:r>
              <a:rPr lang="en-US" err="1"/>
              <a:t>en</a:t>
            </a:r>
            <a:r>
              <a:rPr lang="en-US"/>
              <a:t> het </a:t>
            </a:r>
            <a:r>
              <a:rPr lang="en-US" err="1"/>
              <a:t>Verdrag</a:t>
            </a:r>
            <a:r>
              <a:rPr lang="en-US"/>
              <a:t> </a:t>
            </a:r>
            <a:r>
              <a:rPr lang="en-US" err="1"/>
              <a:t>voor</a:t>
            </a:r>
            <a:r>
              <a:rPr lang="en-US"/>
              <a:t> </a:t>
            </a:r>
            <a:r>
              <a:rPr lang="en-US" err="1"/>
              <a:t>Economische</a:t>
            </a:r>
            <a:r>
              <a:rPr lang="en-US"/>
              <a:t>, Sociale </a:t>
            </a:r>
            <a:r>
              <a:rPr lang="en-US" err="1"/>
              <a:t>en</a:t>
            </a:r>
            <a:r>
              <a:rPr lang="en-US"/>
              <a:t> </a:t>
            </a:r>
            <a:r>
              <a:rPr lang="en-US" err="1"/>
              <a:t>Culturele</a:t>
            </a:r>
            <a:r>
              <a:rPr lang="en-US"/>
              <a:t> </a:t>
            </a:r>
            <a:r>
              <a:rPr lang="en-US" err="1"/>
              <a:t>rechten</a:t>
            </a:r>
            <a:r>
              <a:rPr lang="en-US"/>
              <a:t> </a:t>
            </a:r>
            <a:r>
              <a:rPr lang="en-US" err="1"/>
              <a:t>heeft</a:t>
            </a:r>
            <a:r>
              <a:rPr lang="en-US"/>
              <a:t> </a:t>
            </a:r>
            <a:r>
              <a:rPr lang="en-US" err="1"/>
              <a:t>iedereen</a:t>
            </a:r>
            <a:r>
              <a:rPr lang="en-US"/>
              <a:t> </a:t>
            </a:r>
            <a:r>
              <a:rPr lang="en-US" err="1"/>
              <a:t>recht</a:t>
            </a:r>
            <a:r>
              <a:rPr lang="en-US"/>
              <a:t> op </a:t>
            </a:r>
            <a:r>
              <a:rPr lang="en-US" err="1"/>
              <a:t>medische</a:t>
            </a:r>
            <a:r>
              <a:rPr lang="en-US"/>
              <a:t> </a:t>
            </a:r>
            <a:r>
              <a:rPr lang="en-US" err="1"/>
              <a:t>verzorging</a:t>
            </a:r>
            <a:r>
              <a:rPr lang="en-US"/>
              <a:t>.</a:t>
            </a:r>
          </a:p>
        </p:txBody>
      </p:sp>
      <p:sp>
        <p:nvSpPr>
          <p:cNvPr id="4" name="Slide Number Placeholder 3"/>
          <p:cNvSpPr>
            <a:spLocks noGrp="1"/>
          </p:cNvSpPr>
          <p:nvPr>
            <p:ph type="sldNum" sz="quarter" idx="5"/>
          </p:nvPr>
        </p:nvSpPr>
        <p:spPr/>
        <p:txBody>
          <a:bodyPr/>
          <a:lstStyle/>
          <a:p>
            <a:fld id="{7C549558-F89B-B245-8D69-5C4D8BFEAC10}" type="slidenum">
              <a:rPr lang="en-NL" smtClean="0"/>
              <a:t>33</a:t>
            </a:fld>
            <a:endParaRPr lang="en-NL"/>
          </a:p>
        </p:txBody>
      </p:sp>
    </p:spTree>
    <p:extLst>
      <p:ext uri="{BB962C8B-B14F-4D97-AF65-F5344CB8AC3E}">
        <p14:creationId xmlns:p14="http://schemas.microsoft.com/office/powerpoint/2010/main" val="964612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297DAD-0D4D-68CE-C948-B132E8632A3B}"/>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549824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560D1D-55A5-327B-05D4-11E613E2E6DE}"/>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F0D790DF-A1E5-D1BA-B767-A388661E6389}"/>
              </a:ext>
            </a:extLst>
          </p:cNvPr>
          <p:cNvSpPr>
            <a:spLocks noGrp="1"/>
          </p:cNvSpPr>
          <p:nvPr>
            <p:ph idx="1"/>
          </p:nvPr>
        </p:nvSpPr>
        <p:spPr>
          <a:xfrm>
            <a:off x="1054801"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8" name="Title Placeholder 1">
            <a:extLst>
              <a:ext uri="{FF2B5EF4-FFF2-40B4-BE49-F238E27FC236}">
                <a16:creationId xmlns:a16="http://schemas.microsoft.com/office/drawing/2014/main" id="{64126D1D-ECCA-65CB-2320-E6A638EFECB5}"/>
              </a:ext>
            </a:extLst>
          </p:cNvPr>
          <p:cNvSpPr>
            <a:spLocks noGrp="1"/>
          </p:cNvSpPr>
          <p:nvPr>
            <p:ph type="title" hasCustomPrompt="1"/>
          </p:nvPr>
        </p:nvSpPr>
        <p:spPr>
          <a:xfrm>
            <a:off x="105480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9" name="Text Placeholder 14">
            <a:extLst>
              <a:ext uri="{FF2B5EF4-FFF2-40B4-BE49-F238E27FC236}">
                <a16:creationId xmlns:a16="http://schemas.microsoft.com/office/drawing/2014/main" id="{2920D3E8-2653-6901-BC8C-A116A8990C65}"/>
              </a:ext>
            </a:extLst>
          </p:cNvPr>
          <p:cNvSpPr>
            <a:spLocks noGrp="1"/>
          </p:cNvSpPr>
          <p:nvPr>
            <p:ph type="body" sz="quarter" idx="10"/>
          </p:nvPr>
        </p:nvSpPr>
        <p:spPr>
          <a:xfrm>
            <a:off x="1054801"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143382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ontent slide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EAE6F5-2CE3-F395-5D91-CF1A98EEF4E5}"/>
              </a:ext>
            </a:extLst>
          </p:cNvPr>
          <p:cNvPicPr>
            <a:picLocks noChangeAspect="1"/>
          </p:cNvPicPr>
          <p:nvPr userDrawn="1"/>
        </p:nvPicPr>
        <p:blipFill>
          <a:blip r:embed="rId2"/>
          <a:src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9BA083BA-C0C7-4827-F033-C66D57C06130}"/>
              </a:ext>
            </a:extLst>
          </p:cNvPr>
          <p:cNvSpPr>
            <a:spLocks noGrp="1"/>
          </p:cNvSpPr>
          <p:nvPr>
            <p:ph idx="1"/>
          </p:nvPr>
        </p:nvSpPr>
        <p:spPr>
          <a:xfrm>
            <a:off x="240265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tle Placeholder 1">
            <a:extLst>
              <a:ext uri="{FF2B5EF4-FFF2-40B4-BE49-F238E27FC236}">
                <a16:creationId xmlns:a16="http://schemas.microsoft.com/office/drawing/2014/main" id="{7E373634-BAC0-B6E0-190D-155ED1A9E3CC}"/>
              </a:ext>
            </a:extLst>
          </p:cNvPr>
          <p:cNvSpPr>
            <a:spLocks noGrp="1"/>
          </p:cNvSpPr>
          <p:nvPr>
            <p:ph type="title" hasCustomPrompt="1"/>
          </p:nvPr>
        </p:nvSpPr>
        <p:spPr>
          <a:xfrm>
            <a:off x="2402650"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6" name="Text Placeholder 14">
            <a:extLst>
              <a:ext uri="{FF2B5EF4-FFF2-40B4-BE49-F238E27FC236}">
                <a16:creationId xmlns:a16="http://schemas.microsoft.com/office/drawing/2014/main" id="{2E19F37C-3E89-C84C-78C7-49677F5EA733}"/>
              </a:ext>
            </a:extLst>
          </p:cNvPr>
          <p:cNvSpPr>
            <a:spLocks noGrp="1"/>
          </p:cNvSpPr>
          <p:nvPr>
            <p:ph type="body" sz="quarter" idx="10"/>
          </p:nvPr>
        </p:nvSpPr>
        <p:spPr>
          <a:xfrm>
            <a:off x="2402650"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4111233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1277CD-BEA7-69C4-92CA-E098B224DD70}"/>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1229B8C4-2D7B-E458-DCE5-2D5A7E2E1AA4}"/>
              </a:ext>
            </a:extLst>
          </p:cNvPr>
          <p:cNvSpPr>
            <a:spLocks noGrp="1"/>
          </p:cNvSpPr>
          <p:nvPr>
            <p:ph idx="1"/>
          </p:nvPr>
        </p:nvSpPr>
        <p:spPr>
          <a:xfrm>
            <a:off x="325767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8" name="Title Placeholder 1">
            <a:extLst>
              <a:ext uri="{FF2B5EF4-FFF2-40B4-BE49-F238E27FC236}">
                <a16:creationId xmlns:a16="http://schemas.microsoft.com/office/drawing/2014/main" id="{88AE4EBA-1009-60F5-3A82-04B82D550AFF}"/>
              </a:ext>
            </a:extLst>
          </p:cNvPr>
          <p:cNvSpPr>
            <a:spLocks noGrp="1"/>
          </p:cNvSpPr>
          <p:nvPr>
            <p:ph type="title" hasCustomPrompt="1"/>
          </p:nvPr>
        </p:nvSpPr>
        <p:spPr>
          <a:xfrm>
            <a:off x="3257674"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9" name="Text Placeholder 14">
            <a:extLst>
              <a:ext uri="{FF2B5EF4-FFF2-40B4-BE49-F238E27FC236}">
                <a16:creationId xmlns:a16="http://schemas.microsoft.com/office/drawing/2014/main" id="{42812570-699F-98D1-9295-AB2755B8D5C8}"/>
              </a:ext>
            </a:extLst>
          </p:cNvPr>
          <p:cNvSpPr>
            <a:spLocks noGrp="1"/>
          </p:cNvSpPr>
          <p:nvPr>
            <p:ph type="body" sz="quarter" idx="10"/>
          </p:nvPr>
        </p:nvSpPr>
        <p:spPr>
          <a:xfrm>
            <a:off x="3257674"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61466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B54B6B-982A-E0F2-3E9C-52762D822134}"/>
              </a:ext>
            </a:extLst>
          </p:cNvPr>
          <p:cNvPicPr>
            <a:picLocks noChangeAspect="1"/>
          </p:cNvPicPr>
          <p:nvPr userDrawn="1"/>
        </p:nvPicPr>
        <p:blipFill>
          <a:blip r:embed="rId2"/>
          <a:src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88010A22-0851-AD6D-4688-79B12050A6FD}"/>
              </a:ext>
            </a:extLst>
          </p:cNvPr>
          <p:cNvSpPr>
            <a:spLocks noGrp="1"/>
          </p:cNvSpPr>
          <p:nvPr>
            <p:ph type="title"/>
          </p:nvPr>
        </p:nvSpPr>
        <p:spPr>
          <a:xfrm>
            <a:off x="3105397" y="4423558"/>
            <a:ext cx="5213268" cy="2078182"/>
          </a:xfrm>
          <a:prstGeom prst="rect">
            <a:avLst/>
          </a:prstGeom>
        </p:spPr>
        <p:txBody>
          <a:bodyPr vert="horz" lIns="91440" tIns="45720" rIns="91440" bIns="45720" rtlCol="0" anchor="t">
            <a:normAutofit/>
          </a:bodyPr>
          <a:lstStyle>
            <a:lvl1pPr algn="ctr">
              <a:defRPr sz="2500" b="1" i="0">
                <a:latin typeface="Amnesty Trade Gothic" panose="020B0503040303020004" pitchFamily="34" charset="77"/>
              </a:defRPr>
            </a:lvl1pPr>
          </a:lstStyle>
          <a:p>
            <a:r>
              <a:rPr lang="nl-NL"/>
              <a:t>Klik om stijl te bewerken</a:t>
            </a:r>
            <a:endParaRPr lang="en-NL"/>
          </a:p>
        </p:txBody>
      </p:sp>
    </p:spTree>
    <p:extLst>
      <p:ext uri="{BB962C8B-B14F-4D97-AF65-F5344CB8AC3E}">
        <p14:creationId xmlns:p14="http://schemas.microsoft.com/office/powerpoint/2010/main" val="199711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10">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1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05633607-09DE-DBC3-C0BA-F59415697118}"/>
              </a:ext>
            </a:extLst>
          </p:cNvPr>
          <p:cNvSpPr>
            <a:spLocks noGrp="1"/>
          </p:cNvSpPr>
          <p:nvPr>
            <p:ph idx="1"/>
          </p:nvPr>
        </p:nvSpPr>
        <p:spPr>
          <a:xfrm>
            <a:off x="5545777" y="2364722"/>
            <a:ext cx="6268271"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6" name="Title Placeholder 1">
            <a:extLst>
              <a:ext uri="{FF2B5EF4-FFF2-40B4-BE49-F238E27FC236}">
                <a16:creationId xmlns:a16="http://schemas.microsoft.com/office/drawing/2014/main" id="{242B7233-B2CB-54C6-BD24-ACE69D525A8A}"/>
              </a:ext>
            </a:extLst>
          </p:cNvPr>
          <p:cNvSpPr>
            <a:spLocks noGrp="1"/>
          </p:cNvSpPr>
          <p:nvPr>
            <p:ph type="title" hasCustomPrompt="1"/>
          </p:nvPr>
        </p:nvSpPr>
        <p:spPr>
          <a:xfrm>
            <a:off x="5545777" y="1368257"/>
            <a:ext cx="6079278"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26BBF70C-CC2F-AC36-8DF0-C78981C48BE9}"/>
              </a:ext>
            </a:extLst>
          </p:cNvPr>
          <p:cNvSpPr>
            <a:spLocks noGrp="1"/>
          </p:cNvSpPr>
          <p:nvPr>
            <p:ph type="body" sz="quarter" idx="10"/>
          </p:nvPr>
        </p:nvSpPr>
        <p:spPr>
          <a:xfrm>
            <a:off x="5545777" y="1820002"/>
            <a:ext cx="4358974"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1581125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BE5820F0-BBA3-6C18-C759-45C4B2E6C933}"/>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F5BC8257-B3E8-F1C4-D694-A2EFF33FEAFC}"/>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6" name="Title Placeholder 1">
            <a:extLst>
              <a:ext uri="{FF2B5EF4-FFF2-40B4-BE49-F238E27FC236}">
                <a16:creationId xmlns:a16="http://schemas.microsoft.com/office/drawing/2014/main" id="{D15019B2-8D74-6E28-99DD-05AD5F5BDB90}"/>
              </a:ext>
            </a:extLst>
          </p:cNvPr>
          <p:cNvSpPr>
            <a:spLocks noGrp="1"/>
          </p:cNvSpPr>
          <p:nvPr>
            <p:ph type="title" hasCustomPrompt="1"/>
          </p:nvPr>
        </p:nvSpPr>
        <p:spPr>
          <a:xfrm>
            <a:off x="5793055"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7" name="Text Placeholder 14">
            <a:extLst>
              <a:ext uri="{FF2B5EF4-FFF2-40B4-BE49-F238E27FC236}">
                <a16:creationId xmlns:a16="http://schemas.microsoft.com/office/drawing/2014/main" id="{2B97B844-AB95-B4ED-D95E-F0871F74D4A5}"/>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33169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017D9BD3-EABC-1A99-FEC1-DA482375CDA0}"/>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2BF3B9F5-30CC-FFD1-47DE-8283C251C543}"/>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4" name="Title Placeholder 1">
            <a:extLst>
              <a:ext uri="{FF2B5EF4-FFF2-40B4-BE49-F238E27FC236}">
                <a16:creationId xmlns:a16="http://schemas.microsoft.com/office/drawing/2014/main" id="{2DE9D56E-C919-22D9-B57E-7931BF08F765}"/>
              </a:ext>
            </a:extLst>
          </p:cNvPr>
          <p:cNvSpPr>
            <a:spLocks noGrp="1"/>
          </p:cNvSpPr>
          <p:nvPr>
            <p:ph type="title" hasCustomPrompt="1"/>
          </p:nvPr>
        </p:nvSpPr>
        <p:spPr>
          <a:xfrm>
            <a:off x="388951" y="1368257"/>
            <a:ext cx="5832000" cy="452432"/>
          </a:xfrm>
          <a:prstGeom prst="rect">
            <a:avLst/>
          </a:prstGeom>
          <a:solidFill>
            <a:schemeClr val="tx1"/>
          </a:solidFill>
        </p:spPr>
        <p:txBody>
          <a:bodyPr vert="horz" wrap="square"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E6515A9-3666-F47F-203E-63EB3B4ED545}"/>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452311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A9CCFB83-DF8F-4BFE-34C2-E3878B39CEE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27C1772F-1D9F-07D4-FC2B-4AD270ACC9B1}"/>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1040C0EE-B633-7A79-85EB-CD13669205E8}"/>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A8F0081-A8CA-FC75-3447-7DE24F3BE9BE}"/>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1388675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A6EFF631-5C94-0AD9-AB34-94984142A87E}"/>
              </a:ext>
            </a:extLst>
          </p:cNvPr>
          <p:cNvSpPr txBox="1">
            <a:spLocks/>
          </p:cNvSpPr>
          <p:nvPr userDrawn="1"/>
        </p:nvSpPr>
        <p:spPr>
          <a:xfrm>
            <a:off x="549965" y="1036222"/>
            <a:ext cx="57415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highlight>
                  <a:srgbClr val="000000"/>
                </a:highlight>
                <a:latin typeface="Amnesty Trade Gothic" panose="020B0503040303020004" pitchFamily="34" charset="77"/>
                <a:ea typeface="+mj-ea"/>
                <a:cs typeface="+mj-cs"/>
              </a:defRPr>
            </a:lvl1pPr>
          </a:lstStyle>
          <a:p>
            <a:endParaRPr lang="en-NL"/>
          </a:p>
        </p:txBody>
      </p:sp>
      <p:sp>
        <p:nvSpPr>
          <p:cNvPr id="6" name="Content Placeholder 2">
            <a:extLst>
              <a:ext uri="{FF2B5EF4-FFF2-40B4-BE49-F238E27FC236}">
                <a16:creationId xmlns:a16="http://schemas.microsoft.com/office/drawing/2014/main" id="{920399F4-E907-8C9B-8CFD-ED2E10769487}"/>
              </a:ext>
            </a:extLst>
          </p:cNvPr>
          <p:cNvSpPr>
            <a:spLocks noGrp="1"/>
          </p:cNvSpPr>
          <p:nvPr>
            <p:ph idx="1"/>
          </p:nvPr>
        </p:nvSpPr>
        <p:spPr>
          <a:xfrm>
            <a:off x="382600"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4" name="Picture 13" descr="A black and yellow location pin&#10;&#10;Description automatically generated">
            <a:extLst>
              <a:ext uri="{FF2B5EF4-FFF2-40B4-BE49-F238E27FC236}">
                <a16:creationId xmlns:a16="http://schemas.microsoft.com/office/drawing/2014/main" id="{EF7CC4B0-B796-1993-3D08-6B286D8E8B50}"/>
              </a:ext>
            </a:extLst>
          </p:cNvPr>
          <p:cNvPicPr>
            <a:picLocks noChangeAspect="1"/>
          </p:cNvPicPr>
          <p:nvPr userDrawn="1"/>
        </p:nvPicPr>
        <p:blipFill>
          <a:blip r:embed="rId3"/>
          <a:stretch>
            <a:fillRect/>
          </a:stretch>
        </p:blipFill>
        <p:spPr>
          <a:xfrm>
            <a:off x="382600" y="1810818"/>
            <a:ext cx="354214" cy="350816"/>
          </a:xfrm>
          <a:prstGeom prst="rect">
            <a:avLst/>
          </a:prstGeom>
        </p:spPr>
      </p:pic>
      <p:sp>
        <p:nvSpPr>
          <p:cNvPr id="15" name="Title Placeholder 1">
            <a:extLst>
              <a:ext uri="{FF2B5EF4-FFF2-40B4-BE49-F238E27FC236}">
                <a16:creationId xmlns:a16="http://schemas.microsoft.com/office/drawing/2014/main" id="{57CE8B40-A7C9-9EFA-B0EA-E50FD9D5668B}"/>
              </a:ext>
            </a:extLst>
          </p:cNvPr>
          <p:cNvSpPr>
            <a:spLocks noGrp="1"/>
          </p:cNvSpPr>
          <p:nvPr>
            <p:ph type="title" hasCustomPrompt="1"/>
          </p:nvPr>
        </p:nvSpPr>
        <p:spPr>
          <a:xfrm>
            <a:off x="388951"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6" name="Text Placeholder 14">
            <a:extLst>
              <a:ext uri="{FF2B5EF4-FFF2-40B4-BE49-F238E27FC236}">
                <a16:creationId xmlns:a16="http://schemas.microsoft.com/office/drawing/2014/main" id="{2AC5AFE1-917F-5AC5-B460-DEA89105AC5C}"/>
              </a:ext>
            </a:extLst>
          </p:cNvPr>
          <p:cNvSpPr>
            <a:spLocks noGrp="1"/>
          </p:cNvSpPr>
          <p:nvPr>
            <p:ph type="body" sz="quarter" idx="10"/>
          </p:nvPr>
        </p:nvSpPr>
        <p:spPr>
          <a:xfrm>
            <a:off x="654999"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241218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238DA-5788-51A0-D4C2-BD8CB6A10C82}"/>
              </a:ext>
            </a:extLst>
          </p:cNvPr>
          <p:cNvPicPr>
            <a:picLocks noChangeAspect="1"/>
          </p:cNvPicPr>
          <p:nvPr userDrawn="1"/>
        </p:nvPicPr>
        <p:blipFill>
          <a:blip r:embed="rId2"/>
          <a:srcRect/>
          <a:stretch/>
        </p:blipFill>
        <p:spPr>
          <a:xfrm>
            <a:off x="0" y="0"/>
            <a:ext cx="12192000" cy="6858000"/>
          </a:xfrm>
          <a:prstGeom prst="rect">
            <a:avLst/>
          </a:prstGeom>
        </p:spPr>
      </p:pic>
      <p:sp>
        <p:nvSpPr>
          <p:cNvPr id="6" name="Content Placeholder 2">
            <a:extLst>
              <a:ext uri="{FF2B5EF4-FFF2-40B4-BE49-F238E27FC236}">
                <a16:creationId xmlns:a16="http://schemas.microsoft.com/office/drawing/2014/main" id="{2DB3816C-EBB4-E3FC-7AD6-DA567BBE1629}"/>
              </a:ext>
            </a:extLst>
          </p:cNvPr>
          <p:cNvSpPr>
            <a:spLocks noGrp="1"/>
          </p:cNvSpPr>
          <p:nvPr>
            <p:ph idx="1"/>
          </p:nvPr>
        </p:nvSpPr>
        <p:spPr>
          <a:xfrm>
            <a:off x="5786704"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pic>
        <p:nvPicPr>
          <p:cNvPr id="13" name="Picture 12" descr="A black and yellow location pin&#10;&#10;Description automatically generated">
            <a:extLst>
              <a:ext uri="{FF2B5EF4-FFF2-40B4-BE49-F238E27FC236}">
                <a16:creationId xmlns:a16="http://schemas.microsoft.com/office/drawing/2014/main" id="{28689058-3BED-E924-1720-240216774B6B}"/>
              </a:ext>
            </a:extLst>
          </p:cNvPr>
          <p:cNvPicPr>
            <a:picLocks noChangeAspect="1"/>
          </p:cNvPicPr>
          <p:nvPr userDrawn="1"/>
        </p:nvPicPr>
        <p:blipFill>
          <a:blip r:embed="rId3"/>
          <a:stretch>
            <a:fillRect/>
          </a:stretch>
        </p:blipFill>
        <p:spPr>
          <a:xfrm>
            <a:off x="5786704" y="1810818"/>
            <a:ext cx="354214" cy="350816"/>
          </a:xfrm>
          <a:prstGeom prst="rect">
            <a:avLst/>
          </a:prstGeom>
        </p:spPr>
      </p:pic>
      <p:sp>
        <p:nvSpPr>
          <p:cNvPr id="14" name="Title Placeholder 1">
            <a:extLst>
              <a:ext uri="{FF2B5EF4-FFF2-40B4-BE49-F238E27FC236}">
                <a16:creationId xmlns:a16="http://schemas.microsoft.com/office/drawing/2014/main" id="{B704D8FF-4E19-A95B-52B5-97243775DEA7}"/>
              </a:ext>
            </a:extLst>
          </p:cNvPr>
          <p:cNvSpPr>
            <a:spLocks noGrp="1"/>
          </p:cNvSpPr>
          <p:nvPr>
            <p:ph type="title" hasCustomPrompt="1"/>
          </p:nvPr>
        </p:nvSpPr>
        <p:spPr>
          <a:xfrm>
            <a:off x="5793055"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15" name="Text Placeholder 14">
            <a:extLst>
              <a:ext uri="{FF2B5EF4-FFF2-40B4-BE49-F238E27FC236}">
                <a16:creationId xmlns:a16="http://schemas.microsoft.com/office/drawing/2014/main" id="{15EEFB9C-19C1-577D-2D8E-5E34C15D5EC7}"/>
              </a:ext>
            </a:extLst>
          </p:cNvPr>
          <p:cNvSpPr>
            <a:spLocks noGrp="1"/>
          </p:cNvSpPr>
          <p:nvPr>
            <p:ph type="body" sz="quarter" idx="10"/>
          </p:nvPr>
        </p:nvSpPr>
        <p:spPr>
          <a:xfrm>
            <a:off x="6059103"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609822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slide 10">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B6DFDE-BB87-EB01-AA89-ECF90602F293}"/>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427830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ontent slide 10">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9AE627-4669-F6D0-89BB-DB0F69465E08}"/>
              </a:ext>
            </a:extLst>
          </p:cNvPr>
          <p:cNvPicPr>
            <a:picLocks noChangeAspect="1"/>
          </p:cNvPicPr>
          <p:nvPr userDrawn="1"/>
        </p:nvPicPr>
        <p:blipFill>
          <a:blip r:embed="rId2"/>
          <a:srcRect/>
          <a:stretch/>
        </p:blipFill>
        <p:spPr>
          <a:xfrm>
            <a:off x="0" y="0"/>
            <a:ext cx="12192000" cy="6858000"/>
          </a:xfrm>
          <a:prstGeom prst="rect">
            <a:avLst/>
          </a:prstGeom>
        </p:spPr>
      </p:pic>
      <p:sp>
        <p:nvSpPr>
          <p:cNvPr id="4" name="Content Placeholder 2">
            <a:extLst>
              <a:ext uri="{FF2B5EF4-FFF2-40B4-BE49-F238E27FC236}">
                <a16:creationId xmlns:a16="http://schemas.microsoft.com/office/drawing/2014/main" id="{5D1E88B2-E294-C1FB-7BF4-6238673C3548}"/>
              </a:ext>
            </a:extLst>
          </p:cNvPr>
          <p:cNvSpPr>
            <a:spLocks noGrp="1"/>
          </p:cNvSpPr>
          <p:nvPr>
            <p:ph idx="1"/>
          </p:nvPr>
        </p:nvSpPr>
        <p:spPr>
          <a:xfrm>
            <a:off x="3121107" y="2364722"/>
            <a:ext cx="6027344" cy="3315116"/>
          </a:xfrm>
        </p:spPr>
        <p:txBody>
          <a:bodyPr/>
          <a:lstStyle>
            <a:lvl1pPr>
              <a:defRPr>
                <a:latin typeface="Amnesty Trade Gothic" panose="020B0503040303020004" pitchFamily="34" charset="77"/>
              </a:defRPr>
            </a:lvl1pPr>
            <a:lvl2pPr>
              <a:defRPr>
                <a:latin typeface="Amnesty Trade Gothic" panose="020B0503040303020004" pitchFamily="34" charset="77"/>
              </a:defRPr>
            </a:lvl2pPr>
            <a:lvl3pPr>
              <a:defRPr>
                <a:latin typeface="Amnesty Trade Gothic" panose="020B0503040303020004" pitchFamily="34" charset="77"/>
              </a:defRPr>
            </a:lvl3pPr>
            <a:lvl4pPr>
              <a:defRPr>
                <a:latin typeface="Amnesty Trade Gothic" panose="020B0503040303020004" pitchFamily="34" charset="77"/>
              </a:defRPr>
            </a:lvl4pPr>
            <a:lvl5pPr>
              <a:defRPr>
                <a:latin typeface="Amnesty Trade Gothic" panose="020B0503040303020004" pitchFamily="34" charset="77"/>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5" name="Title Placeholder 1">
            <a:extLst>
              <a:ext uri="{FF2B5EF4-FFF2-40B4-BE49-F238E27FC236}">
                <a16:creationId xmlns:a16="http://schemas.microsoft.com/office/drawing/2014/main" id="{3E33369B-42FE-5668-1561-52068DB749EF}"/>
              </a:ext>
            </a:extLst>
          </p:cNvPr>
          <p:cNvSpPr>
            <a:spLocks noGrp="1"/>
          </p:cNvSpPr>
          <p:nvPr>
            <p:ph type="title" hasCustomPrompt="1"/>
          </p:nvPr>
        </p:nvSpPr>
        <p:spPr>
          <a:xfrm>
            <a:off x="3121107" y="1368257"/>
            <a:ext cx="5832000" cy="452432"/>
          </a:xfrm>
          <a:prstGeom prst="rect">
            <a:avLst/>
          </a:prstGeom>
          <a:solidFill>
            <a:schemeClr val="tx1"/>
          </a:solidFill>
        </p:spPr>
        <p:txBody>
          <a:bodyPr vert="horz" lIns="91440" tIns="45720" rIns="91440" bIns="45720" rtlCol="0" anchor="ctr">
            <a:spAutoFit/>
          </a:bodyPr>
          <a:lstStyle>
            <a:lvl1pPr>
              <a:defRPr sz="2600" b="1" i="0">
                <a:solidFill>
                  <a:schemeClr val="bg1"/>
                </a:solidFill>
                <a:latin typeface="Amnesty Trade Gothic Cn" panose="020B0506040303020004" pitchFamily="34" charset="77"/>
              </a:defRPr>
            </a:lvl1pPr>
          </a:lstStyle>
          <a:p>
            <a:r>
              <a:rPr lang="en-GB"/>
              <a:t>CLICK TO EDIT MASTER TITLE STYLE</a:t>
            </a:r>
            <a:endParaRPr lang="en-NL"/>
          </a:p>
        </p:txBody>
      </p:sp>
      <p:sp>
        <p:nvSpPr>
          <p:cNvPr id="6" name="Text Placeholder 14">
            <a:extLst>
              <a:ext uri="{FF2B5EF4-FFF2-40B4-BE49-F238E27FC236}">
                <a16:creationId xmlns:a16="http://schemas.microsoft.com/office/drawing/2014/main" id="{6D169453-0A22-5DC8-FDB3-CDAE2655EE9A}"/>
              </a:ext>
            </a:extLst>
          </p:cNvPr>
          <p:cNvSpPr>
            <a:spLocks noGrp="1"/>
          </p:cNvSpPr>
          <p:nvPr>
            <p:ph type="body" sz="quarter" idx="10"/>
          </p:nvPr>
        </p:nvSpPr>
        <p:spPr>
          <a:xfrm>
            <a:off x="3121107" y="1820346"/>
            <a:ext cx="3845648" cy="341632"/>
          </a:xfrm>
          <a:solidFill>
            <a:srgbClr val="FFED00"/>
          </a:solidFill>
        </p:spPr>
        <p:txBody>
          <a:bodyPr wrap="square" anchor="ctr">
            <a:spAutoFit/>
          </a:bodyPr>
          <a:lstStyle>
            <a:lvl1pPr marL="0" indent="0" algn="l">
              <a:buNone/>
              <a:defRPr sz="1800" b="1" i="0">
                <a:latin typeface="Amnesty Trade Gothic Cn" panose="020B0506040303020004" pitchFamily="34" charset="77"/>
              </a:defRPr>
            </a:lvl1pPr>
          </a:lstStyle>
          <a:p>
            <a:pPr lvl="0"/>
            <a:r>
              <a:rPr lang="nl-NL"/>
              <a:t>Klikken om de tekststijl van het model te bewerken</a:t>
            </a:r>
          </a:p>
        </p:txBody>
      </p:sp>
    </p:spTree>
    <p:extLst>
      <p:ext uri="{BB962C8B-B14F-4D97-AF65-F5344CB8AC3E}">
        <p14:creationId xmlns:p14="http://schemas.microsoft.com/office/powerpoint/2010/main" val="85870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B222D2-A7D9-3C64-5FCA-31A490659F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NL"/>
          </a:p>
        </p:txBody>
      </p:sp>
      <p:sp>
        <p:nvSpPr>
          <p:cNvPr id="3" name="Text Placeholder 2">
            <a:extLst>
              <a:ext uri="{FF2B5EF4-FFF2-40B4-BE49-F238E27FC236}">
                <a16:creationId xmlns:a16="http://schemas.microsoft.com/office/drawing/2014/main" id="{FE508B64-407C-67F6-6961-AAEFFFA51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NL"/>
          </a:p>
        </p:txBody>
      </p:sp>
      <p:sp>
        <p:nvSpPr>
          <p:cNvPr id="4" name="Date Placeholder 3">
            <a:extLst>
              <a:ext uri="{FF2B5EF4-FFF2-40B4-BE49-F238E27FC236}">
                <a16:creationId xmlns:a16="http://schemas.microsoft.com/office/drawing/2014/main" id="{D5CE675E-A121-29B9-F8A6-9865DE8AC6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38A79-3171-214A-828E-C6E5D0E0B06B}" type="datetimeFigureOut">
              <a:rPr lang="en-NL" smtClean="0"/>
              <a:t>10/31/2024</a:t>
            </a:fld>
            <a:endParaRPr lang="en-NL"/>
          </a:p>
        </p:txBody>
      </p:sp>
      <p:sp>
        <p:nvSpPr>
          <p:cNvPr id="5" name="Footer Placeholder 4">
            <a:extLst>
              <a:ext uri="{FF2B5EF4-FFF2-40B4-BE49-F238E27FC236}">
                <a16:creationId xmlns:a16="http://schemas.microsoft.com/office/drawing/2014/main" id="{1DEB2BF4-DED3-713E-852E-C80F437EE7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FCC45EE5-0E67-E4B3-29F4-C32708CCD6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2E6F4-A0A5-8A4B-A770-E5C014BFAA3F}" type="slidenum">
              <a:rPr lang="en-NL" smtClean="0"/>
              <a:t>‹#›</a:t>
            </a:fld>
            <a:endParaRPr lang="en-NL"/>
          </a:p>
        </p:txBody>
      </p:sp>
    </p:spTree>
    <p:extLst>
      <p:ext uri="{BB962C8B-B14F-4D97-AF65-F5344CB8AC3E}">
        <p14:creationId xmlns:p14="http://schemas.microsoft.com/office/powerpoint/2010/main" val="2492351820"/>
      </p:ext>
    </p:extLst>
  </p:cSld>
  <p:clrMap bg1="lt1" tx1="dk1" bg2="lt2" tx2="dk2" accent1="accent1" accent2="accent2" accent3="accent3" accent4="accent4" accent5="accent5" accent6="accent6" hlink="hlink" folHlink="folHlink"/>
  <p:sldLayoutIdLst>
    <p:sldLayoutId id="2147483665" r:id="rId1"/>
    <p:sldLayoutId id="2147483650" r:id="rId2"/>
    <p:sldLayoutId id="2147483652" r:id="rId3"/>
    <p:sldLayoutId id="2147483653" r:id="rId4"/>
    <p:sldLayoutId id="2147483656" r:id="rId5"/>
    <p:sldLayoutId id="2147483655" r:id="rId6"/>
    <p:sldLayoutId id="2147483662" r:id="rId7"/>
    <p:sldLayoutId id="2147483663" r:id="rId8"/>
    <p:sldLayoutId id="2147483667" r:id="rId9"/>
    <p:sldLayoutId id="2147483668" r:id="rId10"/>
    <p:sldLayoutId id="2147483669" r:id="rId11"/>
    <p:sldLayoutId id="2147483670" r:id="rId12"/>
    <p:sldLayoutId id="2147483659"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19.png"/><Relationship Id="rId5" Type="http://schemas.openxmlformats.org/officeDocument/2006/relationships/customXml" Target="../ink/ink2.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customXml" Target="../ink/ink4.xml"/></Relationships>
</file>

<file path=ppt/slides/_rels/slide28.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7.png"/><Relationship Id="rId1" Type="http://schemas.openxmlformats.org/officeDocument/2006/relationships/slideLayout" Target="../slideLayouts/slideLayout10.xml"/><Relationship Id="rId5"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7.pn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6004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latin typeface="Amnesty Trade Gothic"/>
              </a:rPr>
              <a:t>Amnesty Actief</a:t>
            </a:r>
            <a:br>
              <a:rPr lang="nl-NL"/>
            </a:br>
            <a:br>
              <a:rPr lang="nl-NL"/>
            </a:br>
            <a:endParaRPr lang="en-NL" b="0">
              <a:latin typeface="Amnesty Trade Gothic"/>
            </a:endParaRPr>
          </a:p>
        </p:txBody>
      </p:sp>
    </p:spTree>
    <p:extLst>
      <p:ext uri="{BB962C8B-B14F-4D97-AF65-F5344CB8AC3E}">
        <p14:creationId xmlns:p14="http://schemas.microsoft.com/office/powerpoint/2010/main" val="680741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6043D9FF-369B-FF30-BF63-95041AB2422B}"/>
              </a:ext>
            </a:extLst>
          </p:cNvPr>
          <p:cNvSpPr/>
          <p:nvPr/>
        </p:nvSpPr>
        <p:spPr>
          <a:xfrm>
            <a:off x="2095500" y="4413034"/>
            <a:ext cx="6334494" cy="1225766"/>
          </a:xfrm>
          <a:prstGeom prst="rect">
            <a:avLst/>
          </a:prstGeom>
          <a:solidFill>
            <a:srgbClr val="FF7C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hthoek 6">
            <a:extLst>
              <a:ext uri="{FF2B5EF4-FFF2-40B4-BE49-F238E27FC236}">
                <a16:creationId xmlns:a16="http://schemas.microsoft.com/office/drawing/2014/main" id="{A997605E-EA62-DCAE-CA4C-F0FABF871A4F}"/>
              </a:ext>
            </a:extLst>
          </p:cNvPr>
          <p:cNvSpPr/>
          <p:nvPr/>
        </p:nvSpPr>
        <p:spPr>
          <a:xfrm>
            <a:off x="2095500" y="3256788"/>
            <a:ext cx="6334494" cy="1105661"/>
          </a:xfrm>
          <a:prstGeom prst="rect">
            <a:avLst/>
          </a:prstGeom>
          <a:solidFill>
            <a:srgbClr val="AFFFC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hthoek 4">
            <a:extLst>
              <a:ext uri="{FF2B5EF4-FFF2-40B4-BE49-F238E27FC236}">
                <a16:creationId xmlns:a16="http://schemas.microsoft.com/office/drawing/2014/main" id="{584DC059-BADD-6536-3DA4-8F67731C5C11}"/>
              </a:ext>
            </a:extLst>
          </p:cNvPr>
          <p:cNvSpPr/>
          <p:nvPr/>
        </p:nvSpPr>
        <p:spPr>
          <a:xfrm>
            <a:off x="2095500" y="2364721"/>
            <a:ext cx="6334494" cy="841481"/>
          </a:xfrm>
          <a:prstGeom prst="rect">
            <a:avLst/>
          </a:prstGeom>
          <a:solidFill>
            <a:srgbClr val="FFFFB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p:txBody>
          <a:bodyPr>
            <a:normAutofit fontScale="92500"/>
          </a:bodyPr>
          <a:lstStyle/>
          <a:p>
            <a:pPr marL="514350" indent="-514350">
              <a:buAutoNum type="alphaUcPeriod"/>
            </a:pPr>
            <a:r>
              <a:rPr lang="nl-NL"/>
              <a:t>Een recht is als een wet, als je het recht overtreedt word je gestraft.</a:t>
            </a:r>
          </a:p>
          <a:p>
            <a:pPr marL="514350" indent="-514350">
              <a:buAutoNum type="alphaUcPeriod"/>
            </a:pPr>
            <a:r>
              <a:rPr lang="nl-NL"/>
              <a:t>Een recht is als een spelregel, het zorgt ervoor dat er eerlijke afspraken zijn.</a:t>
            </a:r>
          </a:p>
          <a:p>
            <a:pPr marL="514350" indent="-514350">
              <a:buAutoNum type="alphaUcPeriod"/>
            </a:pPr>
            <a:r>
              <a:rPr lang="nl-NL"/>
              <a:t>Een recht is een soort straf. Als je iets gedaan hebt wat niet mag, dan krijg je dit recht.</a:t>
            </a:r>
            <a:endParaRPr lang="en-NL"/>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402650" y="825703"/>
            <a:ext cx="7046150" cy="841481"/>
          </a:xfrm>
        </p:spPr>
        <p:txBody>
          <a:bodyPr/>
          <a:lstStyle/>
          <a:p>
            <a:r>
              <a:rPr lang="nl-NL"/>
              <a:t>Mensenrechten gelden voor </a:t>
            </a:r>
            <a:r>
              <a:rPr lang="nl-NL" u="sng"/>
              <a:t>iedereen</a:t>
            </a:r>
            <a:r>
              <a:rPr lang="nl-NL"/>
              <a:t>, </a:t>
            </a:r>
            <a:r>
              <a:rPr lang="nl-NL" u="sng"/>
              <a:t>altijd</a:t>
            </a:r>
            <a:r>
              <a:rPr lang="nl-NL"/>
              <a:t> en </a:t>
            </a:r>
            <a:r>
              <a:rPr lang="nl-NL" u="sng"/>
              <a:t>overal</a:t>
            </a:r>
            <a:r>
              <a:rPr lang="nl-NL"/>
              <a:t>. </a:t>
            </a:r>
            <a:br>
              <a:rPr lang="nl-NL"/>
            </a:br>
            <a:r>
              <a:rPr lang="nl-NL"/>
              <a:t>Wat bedoelen we precies met een recht?</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402650" y="1664425"/>
            <a:ext cx="3845648" cy="341632"/>
          </a:xfrm>
        </p:spPr>
        <p:txBody>
          <a:bodyPr/>
          <a:lstStyle/>
          <a:p>
            <a:r>
              <a:rPr lang="nl-NL"/>
              <a:t>Kies uit de volgende antwoorden</a:t>
            </a:r>
            <a:endParaRPr lang="en-NL"/>
          </a:p>
        </p:txBody>
      </p:sp>
    </p:spTree>
    <p:extLst>
      <p:ext uri="{BB962C8B-B14F-4D97-AF65-F5344CB8AC3E}">
        <p14:creationId xmlns:p14="http://schemas.microsoft.com/office/powerpoint/2010/main" val="20204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1619250" y="2574272"/>
            <a:ext cx="9753600" cy="3426478"/>
          </a:xfrm>
        </p:spPr>
        <p:txBody>
          <a:bodyPr vert="horz" lIns="91440" tIns="45720" rIns="91440" bIns="45720" rtlCol="0" anchor="t">
            <a:normAutofit lnSpcReduction="10000"/>
          </a:bodyPr>
          <a:lstStyle/>
          <a:p>
            <a:pPr marL="0" indent="0">
              <a:buNone/>
            </a:pPr>
            <a:r>
              <a:rPr lang="nl-NL" sz="1800" err="1">
                <a:latin typeface="Amnesty Trade Gothic"/>
              </a:rPr>
              <a:t>Denzel</a:t>
            </a:r>
            <a:r>
              <a:rPr lang="nl-NL" sz="1800">
                <a:latin typeface="Amnesty Trade Gothic"/>
              </a:rPr>
              <a:t> komt uit school. Hij wil liever eerst zijn aardrijkskundetoets leren voordat hij met zijn vrienden gaat voetballen. </a:t>
            </a:r>
            <a:r>
              <a:rPr lang="nl-NL" sz="1800" err="1">
                <a:latin typeface="Amnesty Trade Gothic"/>
              </a:rPr>
              <a:t>Denzel</a:t>
            </a:r>
            <a:r>
              <a:rPr lang="nl-NL" sz="1800">
                <a:latin typeface="Amnesty Trade Gothic"/>
              </a:rPr>
              <a:t> mag dit (</a:t>
            </a:r>
            <a:r>
              <a:rPr lang="nl-NL" sz="1800">
                <a:highlight>
                  <a:srgbClr val="99CCFF"/>
                </a:highlight>
                <a:latin typeface="Amnesty Trade Gothic"/>
              </a:rPr>
              <a:t>a: wel</a:t>
            </a:r>
            <a:r>
              <a:rPr lang="nl-NL" sz="1800">
                <a:latin typeface="Amnesty Trade Gothic"/>
              </a:rPr>
              <a:t>,</a:t>
            </a:r>
            <a:r>
              <a:rPr lang="nl-NL" sz="1800">
                <a:highlight>
                  <a:srgbClr val="FEB9A3"/>
                </a:highlight>
                <a:latin typeface="Amnesty Trade Gothic"/>
              </a:rPr>
              <a:t> b: niet</a:t>
            </a:r>
            <a:r>
              <a:rPr lang="nl-NL" sz="1800">
                <a:latin typeface="Amnesty Trade Gothic"/>
              </a:rPr>
              <a:t>) doen, want spelen is een (</a:t>
            </a:r>
            <a:r>
              <a:rPr lang="nl-NL" sz="1800">
                <a:highlight>
                  <a:srgbClr val="99CCFF"/>
                </a:highlight>
                <a:latin typeface="Amnesty Trade Gothic"/>
              </a:rPr>
              <a:t>a: recht</a:t>
            </a:r>
            <a:r>
              <a:rPr lang="nl-NL" sz="1800">
                <a:latin typeface="Amnesty Trade Gothic"/>
              </a:rPr>
              <a:t>, </a:t>
            </a:r>
            <a:r>
              <a:rPr lang="nl-NL" sz="1800">
                <a:highlight>
                  <a:srgbClr val="FEB9A3"/>
                </a:highlight>
                <a:latin typeface="Amnesty Trade Gothic"/>
              </a:rPr>
              <a:t>b: plicht</a:t>
            </a:r>
            <a:r>
              <a:rPr lang="nl-NL" sz="1800">
                <a:latin typeface="Amnesty Trade Gothic"/>
              </a:rPr>
              <a:t>)</a:t>
            </a:r>
          </a:p>
          <a:p>
            <a:pPr marL="0" indent="0">
              <a:buNone/>
            </a:pPr>
            <a:r>
              <a:rPr lang="nl-NL" sz="1800">
                <a:solidFill>
                  <a:schemeClr val="bg2"/>
                </a:solidFill>
                <a:latin typeface="Amnesty Trade Gothic"/>
              </a:rPr>
              <a:t>Femke is 15 jaar. Ze houdt heel erg van voetbal en wil graag een half jaar stoppen met school om goed te kunnen oefenen. Dit mag (a: wel, b: niet), want naar school gaan is in Nederland een (a: recht, b: plicht)</a:t>
            </a:r>
          </a:p>
          <a:p>
            <a:pPr marL="0" indent="0">
              <a:buNone/>
            </a:pPr>
            <a:r>
              <a:rPr lang="nl-NL" sz="1800">
                <a:solidFill>
                  <a:schemeClr val="bg2"/>
                </a:solidFill>
                <a:latin typeface="Amnesty Trade Gothic"/>
              </a:rPr>
              <a:t>Abdul is 14 jaar. Door een ongeluk moet hij aan zijn knie worden geopereerd. Hij wil dit liever niet want hij is bang voor naalden. Ouders hebben (a: het recht, b: de plicht) om dit samen met Abdul te beslissen.</a:t>
            </a:r>
          </a:p>
          <a:p>
            <a:pPr marL="0" indent="0">
              <a:buNone/>
            </a:pPr>
            <a:r>
              <a:rPr lang="nl-NL" sz="1800" err="1">
                <a:solidFill>
                  <a:schemeClr val="bg2"/>
                </a:solidFill>
              </a:rPr>
              <a:t>Moira</a:t>
            </a:r>
            <a:r>
              <a:rPr lang="nl-NL" sz="1800">
                <a:solidFill>
                  <a:schemeClr val="bg2"/>
                </a:solidFill>
              </a:rPr>
              <a:t> woont bij haar vader. Omdat haar moeder verder weg woont vindt ze het fijn om alleen in het weekend naar haar toe te gaan. Dit mag (a: wel, b: niet), </a:t>
            </a:r>
            <a:r>
              <a:rPr lang="nl-NL" sz="1800" err="1">
                <a:solidFill>
                  <a:schemeClr val="bg2"/>
                </a:solidFill>
              </a:rPr>
              <a:t>Moira</a:t>
            </a:r>
            <a:r>
              <a:rPr lang="nl-NL" sz="1800">
                <a:solidFill>
                  <a:schemeClr val="bg2"/>
                </a:solidFill>
              </a:rPr>
              <a:t> heeft (a: het recht, b: de plicht) hierover mee te beslissen.</a:t>
            </a:r>
          </a:p>
          <a:p>
            <a:pPr marL="0" indent="0">
              <a:buNone/>
            </a:pPr>
            <a:endParaRPr lang="nl-NL" sz="1800"/>
          </a:p>
          <a:p>
            <a:pPr marL="0" indent="0">
              <a:buNone/>
            </a:pPr>
            <a:endParaRPr lang="en-NL" sz="1800"/>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393494" y="941741"/>
            <a:ext cx="8274506" cy="812530"/>
          </a:xfrm>
        </p:spPr>
        <p:txBody>
          <a:bodyPr/>
          <a:lstStyle/>
          <a:p>
            <a:r>
              <a:rPr lang="nl-NL"/>
              <a:t>Naast rechten heb je ook plichten. Rechten zijn er om je te beschermen, plichten vertellen waar we ons aan moeten houden. </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393494" y="1965940"/>
            <a:ext cx="3845648" cy="341632"/>
          </a:xfrm>
        </p:spPr>
        <p:txBody>
          <a:bodyPr/>
          <a:lstStyle/>
          <a:p>
            <a:r>
              <a:rPr lang="nl-NL"/>
              <a:t>Vul de juiste woorden in</a:t>
            </a:r>
            <a:endParaRPr lang="en-NL"/>
          </a:p>
        </p:txBody>
      </p:sp>
    </p:spTree>
    <p:extLst>
      <p:ext uri="{BB962C8B-B14F-4D97-AF65-F5344CB8AC3E}">
        <p14:creationId xmlns:p14="http://schemas.microsoft.com/office/powerpoint/2010/main" val="827235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1619250" y="2574272"/>
            <a:ext cx="9753600" cy="3426478"/>
          </a:xfrm>
        </p:spPr>
        <p:txBody>
          <a:bodyPr vert="horz" lIns="91440" tIns="45720" rIns="91440" bIns="45720" rtlCol="0" anchor="t">
            <a:normAutofit lnSpcReduction="10000"/>
          </a:bodyPr>
          <a:lstStyle/>
          <a:p>
            <a:pPr marL="0" indent="0">
              <a:buNone/>
            </a:pPr>
            <a:r>
              <a:rPr lang="nl-NL" sz="1800" err="1">
                <a:solidFill>
                  <a:schemeClr val="bg2"/>
                </a:solidFill>
                <a:latin typeface="Amnesty Trade Gothic"/>
              </a:rPr>
              <a:t>Denzel</a:t>
            </a:r>
            <a:r>
              <a:rPr lang="nl-NL" sz="1800">
                <a:solidFill>
                  <a:schemeClr val="bg2"/>
                </a:solidFill>
                <a:latin typeface="Amnesty Trade Gothic"/>
              </a:rPr>
              <a:t> komt uit school. Hij wil liever eerst zijn aardrijkskundetoets leren voordat hij met zijn vrienden gaat voetballen. </a:t>
            </a:r>
            <a:r>
              <a:rPr lang="nl-NL" sz="1800" err="1">
                <a:solidFill>
                  <a:schemeClr val="bg2"/>
                </a:solidFill>
                <a:latin typeface="Amnesty Trade Gothic"/>
              </a:rPr>
              <a:t>Denzel</a:t>
            </a:r>
            <a:r>
              <a:rPr lang="nl-NL" sz="1800">
                <a:solidFill>
                  <a:schemeClr val="bg2"/>
                </a:solidFill>
                <a:latin typeface="Amnesty Trade Gothic"/>
              </a:rPr>
              <a:t> mag dit (a: wel, b: niet) doen, want spelen is een (a: recht, b: plicht)</a:t>
            </a:r>
          </a:p>
          <a:p>
            <a:pPr marL="0" indent="0">
              <a:buNone/>
            </a:pPr>
            <a:r>
              <a:rPr lang="nl-NL" sz="1800">
                <a:latin typeface="Amnesty Trade Gothic"/>
              </a:rPr>
              <a:t>Femke is 15 jaar. Ze houdt heel erg van voetbal en wil graag een half jaar stoppen met school om goed te kunnen oefenen. Dit mag (</a:t>
            </a:r>
            <a:r>
              <a:rPr lang="nl-NL" sz="1800">
                <a:highlight>
                  <a:srgbClr val="99CCFF"/>
                </a:highlight>
                <a:latin typeface="Amnesty Trade Gothic"/>
              </a:rPr>
              <a:t>a: wel</a:t>
            </a:r>
            <a:r>
              <a:rPr lang="nl-NL" sz="1800">
                <a:latin typeface="Amnesty Trade Gothic"/>
              </a:rPr>
              <a:t>, </a:t>
            </a:r>
            <a:r>
              <a:rPr lang="nl-NL" sz="1800">
                <a:highlight>
                  <a:srgbClr val="FEB9A3"/>
                </a:highlight>
                <a:latin typeface="Amnesty Trade Gothic"/>
              </a:rPr>
              <a:t>b: niet</a:t>
            </a:r>
            <a:r>
              <a:rPr lang="nl-NL" sz="1800">
                <a:latin typeface="Amnesty Trade Gothic"/>
              </a:rPr>
              <a:t>), want naar school gaan is in Nederland een (</a:t>
            </a:r>
            <a:r>
              <a:rPr lang="nl-NL" sz="1800">
                <a:highlight>
                  <a:srgbClr val="99CCFF"/>
                </a:highlight>
                <a:latin typeface="Amnesty Trade Gothic"/>
              </a:rPr>
              <a:t>a: recht</a:t>
            </a:r>
            <a:r>
              <a:rPr lang="nl-NL" sz="1800">
                <a:latin typeface="Amnesty Trade Gothic"/>
              </a:rPr>
              <a:t>, </a:t>
            </a:r>
            <a:r>
              <a:rPr lang="nl-NL" sz="1800">
                <a:highlight>
                  <a:srgbClr val="FEB9A3"/>
                </a:highlight>
                <a:latin typeface="Amnesty Trade Gothic"/>
              </a:rPr>
              <a:t>b: plicht</a:t>
            </a:r>
            <a:r>
              <a:rPr lang="nl-NL" sz="1800">
                <a:latin typeface="Amnesty Trade Gothic"/>
              </a:rPr>
              <a:t>)</a:t>
            </a:r>
          </a:p>
          <a:p>
            <a:pPr marL="0" indent="0">
              <a:buNone/>
            </a:pPr>
            <a:r>
              <a:rPr lang="nl-NL" sz="1800">
                <a:solidFill>
                  <a:schemeClr val="bg2"/>
                </a:solidFill>
                <a:latin typeface="Amnesty Trade Gothic"/>
              </a:rPr>
              <a:t>Abdul is 14 jaar. Door een ongeluk moet hij aan zijn knie worden geopereerd. Hij wil dit liever niet want hij is bang voor naalden. Ouders hebben (a: het recht, b: de plicht) om dit samen met Abdul te beslissen.</a:t>
            </a:r>
          </a:p>
          <a:p>
            <a:pPr marL="0" indent="0">
              <a:buNone/>
            </a:pPr>
            <a:r>
              <a:rPr lang="nl-NL" sz="1800" err="1">
                <a:solidFill>
                  <a:schemeClr val="bg2"/>
                </a:solidFill>
              </a:rPr>
              <a:t>Moira</a:t>
            </a:r>
            <a:r>
              <a:rPr lang="nl-NL" sz="1800">
                <a:solidFill>
                  <a:schemeClr val="bg2"/>
                </a:solidFill>
              </a:rPr>
              <a:t> woont bij haar vader. Omdat haar moeder verder weg woont vindt ze het fijn om alleen in het weekend naar haar toe te gaan. Dit mag (a: wel, b: niet), </a:t>
            </a:r>
            <a:r>
              <a:rPr lang="nl-NL" sz="1800" err="1">
                <a:solidFill>
                  <a:schemeClr val="bg2"/>
                </a:solidFill>
              </a:rPr>
              <a:t>Moira</a:t>
            </a:r>
            <a:r>
              <a:rPr lang="nl-NL" sz="1800">
                <a:solidFill>
                  <a:schemeClr val="bg2"/>
                </a:solidFill>
              </a:rPr>
              <a:t> heeft (a: het recht, b: de plicht) hierover mee te beslissen.</a:t>
            </a:r>
          </a:p>
          <a:p>
            <a:pPr marL="0" indent="0">
              <a:buNone/>
            </a:pPr>
            <a:endParaRPr lang="nl-NL" sz="1800"/>
          </a:p>
          <a:p>
            <a:pPr marL="0" indent="0">
              <a:buNone/>
            </a:pPr>
            <a:endParaRPr lang="en-NL" sz="1800"/>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393494" y="941741"/>
            <a:ext cx="8274506" cy="812530"/>
          </a:xfrm>
        </p:spPr>
        <p:txBody>
          <a:bodyPr/>
          <a:lstStyle/>
          <a:p>
            <a:r>
              <a:rPr lang="nl-NL"/>
              <a:t>Naast rechten heb je ook plichten. Rechten zijn er om je te beschermen, plichten vertellen waar we ons aan moeten houden. </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393494" y="1965940"/>
            <a:ext cx="3845648" cy="341632"/>
          </a:xfrm>
        </p:spPr>
        <p:txBody>
          <a:bodyPr/>
          <a:lstStyle/>
          <a:p>
            <a:r>
              <a:rPr lang="nl-NL"/>
              <a:t>Vul de juiste woorden in</a:t>
            </a:r>
            <a:endParaRPr lang="en-NL"/>
          </a:p>
        </p:txBody>
      </p:sp>
    </p:spTree>
    <p:extLst>
      <p:ext uri="{BB962C8B-B14F-4D97-AF65-F5344CB8AC3E}">
        <p14:creationId xmlns:p14="http://schemas.microsoft.com/office/powerpoint/2010/main" val="1274968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1619250" y="2574272"/>
            <a:ext cx="9753600" cy="3426478"/>
          </a:xfrm>
        </p:spPr>
        <p:txBody>
          <a:bodyPr vert="horz" lIns="91440" tIns="45720" rIns="91440" bIns="45720" rtlCol="0" anchor="t">
            <a:normAutofit lnSpcReduction="10000"/>
          </a:bodyPr>
          <a:lstStyle/>
          <a:p>
            <a:pPr marL="0" indent="0">
              <a:buNone/>
            </a:pPr>
            <a:r>
              <a:rPr lang="nl-NL" sz="1800" err="1">
                <a:solidFill>
                  <a:schemeClr val="bg2"/>
                </a:solidFill>
                <a:latin typeface="Amnesty Trade Gothic"/>
              </a:rPr>
              <a:t>Denzel</a:t>
            </a:r>
            <a:r>
              <a:rPr lang="nl-NL" sz="1800">
                <a:solidFill>
                  <a:schemeClr val="bg2"/>
                </a:solidFill>
                <a:latin typeface="Amnesty Trade Gothic"/>
              </a:rPr>
              <a:t> komt uit school. Hij wil liever eerst zijn aardrijkskundetoets leren voordat hij met zijn vrienden gaat voetballen. </a:t>
            </a:r>
            <a:r>
              <a:rPr lang="nl-NL" sz="1800" err="1">
                <a:solidFill>
                  <a:schemeClr val="bg2"/>
                </a:solidFill>
                <a:latin typeface="Amnesty Trade Gothic"/>
              </a:rPr>
              <a:t>Denzel</a:t>
            </a:r>
            <a:r>
              <a:rPr lang="nl-NL" sz="1800">
                <a:solidFill>
                  <a:schemeClr val="bg2"/>
                </a:solidFill>
                <a:latin typeface="Amnesty Trade Gothic"/>
              </a:rPr>
              <a:t> mag dit (a: wel, b: niet) doen, want spelen is een (a: recht, b: plicht)</a:t>
            </a:r>
          </a:p>
          <a:p>
            <a:pPr marL="0" indent="0">
              <a:buNone/>
            </a:pPr>
            <a:r>
              <a:rPr lang="nl-NL" sz="1800">
                <a:solidFill>
                  <a:schemeClr val="bg2"/>
                </a:solidFill>
                <a:latin typeface="Amnesty Trade Gothic"/>
              </a:rPr>
              <a:t>Femke is 15 jaar. Ze houdt heel erg van voetbal en wil graag een half jaar stoppen met school om goed te kunnen oefenen. Dit mag (a: wel, b: niet), want naar school gaan is in Nederland een (a: recht, b: plicht)</a:t>
            </a:r>
          </a:p>
          <a:p>
            <a:pPr marL="0" indent="0">
              <a:buNone/>
            </a:pPr>
            <a:r>
              <a:rPr lang="nl-NL" sz="1800">
                <a:latin typeface="Amnesty Trade Gothic"/>
              </a:rPr>
              <a:t>Abdul is 14 jaar. Door een ongeluk moet hij aan zijn knie worden geopereerd. Hij wil dit liever niet, want hij is bang voor naalden. Ouders hebben (</a:t>
            </a:r>
            <a:r>
              <a:rPr lang="nl-NL" sz="1800">
                <a:highlight>
                  <a:srgbClr val="99CCFF"/>
                </a:highlight>
                <a:latin typeface="Amnesty Trade Gothic"/>
              </a:rPr>
              <a:t>a: het recht</a:t>
            </a:r>
            <a:r>
              <a:rPr lang="nl-NL" sz="1800">
                <a:latin typeface="Amnesty Trade Gothic"/>
              </a:rPr>
              <a:t>, </a:t>
            </a:r>
            <a:r>
              <a:rPr lang="nl-NL" sz="1800">
                <a:highlight>
                  <a:srgbClr val="FEB9A3"/>
                </a:highlight>
                <a:latin typeface="Amnesty Trade Gothic"/>
              </a:rPr>
              <a:t>b: de plicht</a:t>
            </a:r>
            <a:r>
              <a:rPr lang="nl-NL" sz="1800">
                <a:latin typeface="Amnesty Trade Gothic"/>
              </a:rPr>
              <a:t>) om dit samen met Abdul te beslissen.</a:t>
            </a:r>
          </a:p>
          <a:p>
            <a:pPr marL="0" indent="0">
              <a:buNone/>
            </a:pPr>
            <a:r>
              <a:rPr lang="nl-NL" sz="1800" err="1">
                <a:solidFill>
                  <a:schemeClr val="bg2"/>
                </a:solidFill>
              </a:rPr>
              <a:t>Moira</a:t>
            </a:r>
            <a:r>
              <a:rPr lang="nl-NL" sz="1800">
                <a:solidFill>
                  <a:schemeClr val="bg2"/>
                </a:solidFill>
              </a:rPr>
              <a:t> woont bij haar vader. Omdat haar moeder verder weg woont vindt ze het fijn om alleen in het weekend naar haar toe te gaan. Dit mag (a: wel, b: niet), </a:t>
            </a:r>
            <a:r>
              <a:rPr lang="nl-NL" sz="1800" err="1">
                <a:solidFill>
                  <a:schemeClr val="bg2"/>
                </a:solidFill>
              </a:rPr>
              <a:t>Moira</a:t>
            </a:r>
            <a:r>
              <a:rPr lang="nl-NL" sz="1800">
                <a:solidFill>
                  <a:schemeClr val="bg2"/>
                </a:solidFill>
              </a:rPr>
              <a:t> heeft (a: het recht, b: de plicht) hierover mee te beslissen.</a:t>
            </a:r>
          </a:p>
          <a:p>
            <a:pPr marL="0" indent="0">
              <a:buNone/>
            </a:pPr>
            <a:endParaRPr lang="nl-NL" sz="1800"/>
          </a:p>
          <a:p>
            <a:pPr marL="0" indent="0">
              <a:buNone/>
            </a:pPr>
            <a:endParaRPr lang="en-NL" sz="1800"/>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393494" y="941741"/>
            <a:ext cx="8274506" cy="812530"/>
          </a:xfrm>
        </p:spPr>
        <p:txBody>
          <a:bodyPr/>
          <a:lstStyle/>
          <a:p>
            <a:r>
              <a:rPr lang="nl-NL"/>
              <a:t>Naast rechten heb je ook plichten. Rechten zijn er om je te beschermen, plichten vertellen waar we ons aan moeten houden. </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393494" y="1965940"/>
            <a:ext cx="3845648" cy="341632"/>
          </a:xfrm>
        </p:spPr>
        <p:txBody>
          <a:bodyPr/>
          <a:lstStyle/>
          <a:p>
            <a:r>
              <a:rPr lang="nl-NL"/>
              <a:t>Vul de juiste woorden in</a:t>
            </a:r>
            <a:endParaRPr lang="en-NL"/>
          </a:p>
        </p:txBody>
      </p:sp>
    </p:spTree>
    <p:extLst>
      <p:ext uri="{BB962C8B-B14F-4D97-AF65-F5344CB8AC3E}">
        <p14:creationId xmlns:p14="http://schemas.microsoft.com/office/powerpoint/2010/main" val="2074408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1619250" y="2574272"/>
            <a:ext cx="9753600" cy="3426478"/>
          </a:xfrm>
        </p:spPr>
        <p:txBody>
          <a:bodyPr vert="horz" lIns="91440" tIns="45720" rIns="91440" bIns="45720" rtlCol="0" anchor="t">
            <a:normAutofit lnSpcReduction="10000"/>
          </a:bodyPr>
          <a:lstStyle/>
          <a:p>
            <a:pPr marL="0" indent="0">
              <a:buNone/>
            </a:pPr>
            <a:r>
              <a:rPr lang="nl-NL" sz="1800" err="1">
                <a:solidFill>
                  <a:schemeClr val="bg2"/>
                </a:solidFill>
                <a:latin typeface="Amnesty Trade Gothic"/>
              </a:rPr>
              <a:t>Denzel</a:t>
            </a:r>
            <a:r>
              <a:rPr lang="nl-NL" sz="1800">
                <a:solidFill>
                  <a:schemeClr val="bg2"/>
                </a:solidFill>
                <a:latin typeface="Amnesty Trade Gothic"/>
              </a:rPr>
              <a:t> komt uit school. Hij wil liever eerst zijn aardrijkskundetoets leren voordat hij met zijn vrienden gaat voetballen. </a:t>
            </a:r>
            <a:r>
              <a:rPr lang="nl-NL" sz="1800" err="1">
                <a:solidFill>
                  <a:schemeClr val="bg2"/>
                </a:solidFill>
                <a:latin typeface="Amnesty Trade Gothic"/>
              </a:rPr>
              <a:t>Denzel</a:t>
            </a:r>
            <a:r>
              <a:rPr lang="nl-NL" sz="1800">
                <a:solidFill>
                  <a:schemeClr val="bg2"/>
                </a:solidFill>
                <a:latin typeface="Amnesty Trade Gothic"/>
              </a:rPr>
              <a:t> mag dit (a: wel, b: niet) doen, want spelen is een (a: recht, b: plicht)</a:t>
            </a:r>
          </a:p>
          <a:p>
            <a:pPr marL="0" indent="0">
              <a:buNone/>
            </a:pPr>
            <a:r>
              <a:rPr lang="nl-NL" sz="1800">
                <a:solidFill>
                  <a:schemeClr val="bg2"/>
                </a:solidFill>
                <a:latin typeface="Amnesty Trade Gothic"/>
              </a:rPr>
              <a:t>Femke is 15 jaar. Ze houdt heel erg van voetbal en wil graag een half jaar stoppen met school om goed te kunnen oefenen. Dit mag (a: wel, b: niet), want naar school gaan is in Nederland een (a: recht, b: plicht)</a:t>
            </a:r>
          </a:p>
          <a:p>
            <a:pPr marL="0" indent="0">
              <a:buNone/>
            </a:pPr>
            <a:r>
              <a:rPr lang="nl-NL" sz="1800">
                <a:solidFill>
                  <a:schemeClr val="bg2"/>
                </a:solidFill>
                <a:latin typeface="Amnesty Trade Gothic"/>
              </a:rPr>
              <a:t>Abdul is 14 jaar. Door een ongeluk moet hij aan zijn knie worden geopereerd. Hij wil dit liever niet want hij is bang voor naalden. Ouders hebben (a: het recht, b: de plicht) om dit samen met Abdul te beslissen.</a:t>
            </a:r>
          </a:p>
          <a:p>
            <a:pPr marL="0" indent="0">
              <a:buNone/>
            </a:pPr>
            <a:r>
              <a:rPr lang="nl-NL" sz="1800" err="1"/>
              <a:t>Moira</a:t>
            </a:r>
            <a:r>
              <a:rPr lang="nl-NL" sz="1800"/>
              <a:t> woont bij haar vader. Omdat haar moeder ver van school woont vindt ze het fijn om alleen in het weekend naar haar toe te gaan. Dit mag (</a:t>
            </a:r>
            <a:r>
              <a:rPr lang="nl-NL" sz="1800">
                <a:highlight>
                  <a:srgbClr val="99CCFF"/>
                </a:highlight>
              </a:rPr>
              <a:t>a: wel</a:t>
            </a:r>
            <a:r>
              <a:rPr lang="nl-NL" sz="1800"/>
              <a:t>, </a:t>
            </a:r>
            <a:r>
              <a:rPr lang="nl-NL" sz="1800">
                <a:highlight>
                  <a:srgbClr val="FEB9A3"/>
                </a:highlight>
              </a:rPr>
              <a:t>b: niet</a:t>
            </a:r>
            <a:r>
              <a:rPr lang="nl-NL" sz="1800"/>
              <a:t>), </a:t>
            </a:r>
            <a:r>
              <a:rPr lang="nl-NL" sz="1800" err="1"/>
              <a:t>Moira</a:t>
            </a:r>
            <a:r>
              <a:rPr lang="nl-NL" sz="1800"/>
              <a:t> heeft (</a:t>
            </a:r>
            <a:r>
              <a:rPr lang="nl-NL" sz="1800">
                <a:highlight>
                  <a:srgbClr val="99CCFF"/>
                </a:highlight>
              </a:rPr>
              <a:t>a: het recht</a:t>
            </a:r>
            <a:r>
              <a:rPr lang="nl-NL" sz="1800"/>
              <a:t>, </a:t>
            </a:r>
            <a:r>
              <a:rPr lang="nl-NL" sz="1800">
                <a:highlight>
                  <a:srgbClr val="FEB9A3"/>
                </a:highlight>
              </a:rPr>
              <a:t>b: de plicht</a:t>
            </a:r>
            <a:r>
              <a:rPr lang="nl-NL" sz="1800"/>
              <a:t>) hierover mee te beslissen.</a:t>
            </a:r>
          </a:p>
          <a:p>
            <a:pPr marL="0" indent="0">
              <a:buNone/>
            </a:pPr>
            <a:endParaRPr lang="nl-NL" sz="1800"/>
          </a:p>
          <a:p>
            <a:pPr marL="0" indent="0">
              <a:buNone/>
            </a:pPr>
            <a:endParaRPr lang="en-NL" sz="1800"/>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393494" y="941741"/>
            <a:ext cx="8274506" cy="812530"/>
          </a:xfrm>
        </p:spPr>
        <p:txBody>
          <a:bodyPr/>
          <a:lstStyle/>
          <a:p>
            <a:r>
              <a:rPr lang="nl-NL"/>
              <a:t>Naast rechten heb je ook plichten. Rechten zijn er om je te beschermen, plichten vertellen waar we ons aan moeten houden. </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393494" y="1965940"/>
            <a:ext cx="3845648" cy="341632"/>
          </a:xfrm>
        </p:spPr>
        <p:txBody>
          <a:bodyPr/>
          <a:lstStyle/>
          <a:p>
            <a:r>
              <a:rPr lang="nl-NL"/>
              <a:t>Vul de juiste woorden in</a:t>
            </a:r>
            <a:endParaRPr lang="en-NL"/>
          </a:p>
        </p:txBody>
      </p:sp>
    </p:spTree>
    <p:extLst>
      <p:ext uri="{BB962C8B-B14F-4D97-AF65-F5344CB8AC3E}">
        <p14:creationId xmlns:p14="http://schemas.microsoft.com/office/powerpoint/2010/main" val="745736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1619250" y="2574272"/>
            <a:ext cx="9753600" cy="3426478"/>
          </a:xfrm>
        </p:spPr>
        <p:txBody>
          <a:bodyPr vert="horz" lIns="91440" tIns="45720" rIns="91440" bIns="45720" rtlCol="0" anchor="t">
            <a:normAutofit/>
          </a:bodyPr>
          <a:lstStyle/>
          <a:p>
            <a:pPr marL="0" indent="0">
              <a:buNone/>
            </a:pPr>
            <a:r>
              <a:rPr lang="nl-NL" sz="1800" err="1">
                <a:latin typeface="Amnesty Trade Gothic"/>
              </a:rPr>
              <a:t>Denzel</a:t>
            </a:r>
            <a:r>
              <a:rPr lang="nl-NL" sz="1800">
                <a:latin typeface="Amnesty Trade Gothic"/>
              </a:rPr>
              <a:t> komt uit school. Hij wil liever eerst zijn aardrijkskundetoets leren voordat hij met zijn vrienden gaat voetballen. </a:t>
            </a:r>
            <a:r>
              <a:rPr lang="nl-NL" sz="1800" err="1">
                <a:latin typeface="Amnesty Trade Gothic"/>
              </a:rPr>
              <a:t>Denzel</a:t>
            </a:r>
            <a:r>
              <a:rPr lang="nl-NL" sz="1800">
                <a:latin typeface="Amnesty Trade Gothic"/>
              </a:rPr>
              <a:t> mag dit </a:t>
            </a:r>
            <a:r>
              <a:rPr lang="nl-NL" sz="1800">
                <a:highlight>
                  <a:srgbClr val="99CCFF"/>
                </a:highlight>
                <a:latin typeface="Amnesty Trade Gothic"/>
              </a:rPr>
              <a:t> wel </a:t>
            </a:r>
            <a:r>
              <a:rPr lang="nl-NL" sz="1800">
                <a:latin typeface="Amnesty Trade Gothic"/>
              </a:rPr>
              <a:t>doen, want spelen is een </a:t>
            </a:r>
            <a:r>
              <a:rPr lang="nl-NL" sz="1800">
                <a:highlight>
                  <a:srgbClr val="99CCFF"/>
                </a:highlight>
                <a:latin typeface="Amnesty Trade Gothic"/>
              </a:rPr>
              <a:t>recht</a:t>
            </a:r>
          </a:p>
          <a:p>
            <a:pPr marL="0" indent="0">
              <a:buNone/>
            </a:pPr>
            <a:r>
              <a:rPr lang="nl-NL" sz="1800">
                <a:latin typeface="Amnesty Trade Gothic"/>
              </a:rPr>
              <a:t>Femke is 15 jaar. Ze houdt heel erg van voetbal en wil graag een half jaar stoppen met school om goed te kunnen oefenen. Dit mag </a:t>
            </a:r>
            <a:r>
              <a:rPr lang="nl-NL" sz="1800">
                <a:highlight>
                  <a:srgbClr val="FEB9A3"/>
                </a:highlight>
                <a:latin typeface="Amnesty Trade Gothic"/>
              </a:rPr>
              <a:t> niet</a:t>
            </a:r>
            <a:r>
              <a:rPr lang="nl-NL" sz="1800">
                <a:latin typeface="Amnesty Trade Gothic"/>
              </a:rPr>
              <a:t>, want naar school gaan is in Nederland een </a:t>
            </a:r>
            <a:r>
              <a:rPr lang="nl-NL" sz="1800">
                <a:highlight>
                  <a:srgbClr val="FEB9A3"/>
                </a:highlight>
                <a:latin typeface="Amnesty Trade Gothic"/>
              </a:rPr>
              <a:t>plicht.</a:t>
            </a:r>
          </a:p>
          <a:p>
            <a:pPr marL="0" indent="0">
              <a:buNone/>
            </a:pPr>
            <a:r>
              <a:rPr lang="nl-NL" sz="1800">
                <a:latin typeface="Amnesty Trade Gothic"/>
              </a:rPr>
              <a:t>Abdul is 14 jaar. Door een ongeluk moet hij aan zijn knie worden geopereerd. Hij wil dit liever niet, want hij is bang voor naalden. Ouders hebben </a:t>
            </a:r>
            <a:r>
              <a:rPr lang="nl-NL" sz="1800">
                <a:highlight>
                  <a:srgbClr val="FEB9A3"/>
                </a:highlight>
                <a:latin typeface="Amnesty Trade Gothic"/>
              </a:rPr>
              <a:t>de plicht </a:t>
            </a:r>
            <a:r>
              <a:rPr lang="nl-NL" sz="1800">
                <a:latin typeface="Amnesty Trade Gothic"/>
              </a:rPr>
              <a:t>om dit samen met Abdul te beslissen.</a:t>
            </a:r>
          </a:p>
          <a:p>
            <a:pPr marL="0" indent="0">
              <a:buNone/>
            </a:pPr>
            <a:r>
              <a:rPr lang="nl-NL" sz="1800" err="1"/>
              <a:t>Moira</a:t>
            </a:r>
            <a:r>
              <a:rPr lang="nl-NL" sz="1800"/>
              <a:t> woont bij haar vader. Omdat haar moeder ver van school woont vindt ze het fijn om alleen in het weekend naar haar toe te gaan. Dit mag </a:t>
            </a:r>
            <a:r>
              <a:rPr lang="nl-NL" sz="1800">
                <a:highlight>
                  <a:srgbClr val="99CCFF"/>
                </a:highlight>
              </a:rPr>
              <a:t> wel</a:t>
            </a:r>
            <a:r>
              <a:rPr lang="nl-NL" sz="1800"/>
              <a:t>, </a:t>
            </a:r>
            <a:r>
              <a:rPr lang="nl-NL" sz="1800" err="1"/>
              <a:t>Moira</a:t>
            </a:r>
            <a:r>
              <a:rPr lang="nl-NL" sz="1800"/>
              <a:t> heeft </a:t>
            </a:r>
            <a:r>
              <a:rPr lang="nl-NL" sz="1800">
                <a:highlight>
                  <a:srgbClr val="99CCFF"/>
                </a:highlight>
              </a:rPr>
              <a:t>het recht </a:t>
            </a:r>
            <a:r>
              <a:rPr lang="nl-NL" sz="1800"/>
              <a:t>hierover mee te beslissen.</a:t>
            </a:r>
          </a:p>
          <a:p>
            <a:pPr marL="0" indent="0">
              <a:buNone/>
            </a:pPr>
            <a:endParaRPr lang="nl-NL" sz="1800"/>
          </a:p>
          <a:p>
            <a:pPr marL="0" indent="0">
              <a:buNone/>
            </a:pPr>
            <a:endParaRPr lang="en-NL" sz="1800"/>
          </a:p>
        </p:txBody>
      </p:sp>
      <p:sp>
        <p:nvSpPr>
          <p:cNvPr id="3" name="Title 2">
            <a:extLst>
              <a:ext uri="{FF2B5EF4-FFF2-40B4-BE49-F238E27FC236}">
                <a16:creationId xmlns:a16="http://schemas.microsoft.com/office/drawing/2014/main" id="{D70B7455-0E56-7A43-F8A1-A5803516CF21}"/>
              </a:ext>
            </a:extLst>
          </p:cNvPr>
          <p:cNvSpPr>
            <a:spLocks noGrp="1"/>
          </p:cNvSpPr>
          <p:nvPr>
            <p:ph type="title"/>
          </p:nvPr>
        </p:nvSpPr>
        <p:spPr>
          <a:xfrm>
            <a:off x="2393494" y="941741"/>
            <a:ext cx="8274506" cy="812530"/>
          </a:xfrm>
        </p:spPr>
        <p:txBody>
          <a:bodyPr/>
          <a:lstStyle/>
          <a:p>
            <a:r>
              <a:rPr lang="nl-NL"/>
              <a:t>Naast rechten heb je ook plichten. Rechten zijn er om je te beschermen, plichten vertellen waar we ons aan moeten houden. </a:t>
            </a:r>
            <a:endParaRPr lang="en-NL"/>
          </a:p>
        </p:txBody>
      </p:sp>
      <p:sp>
        <p:nvSpPr>
          <p:cNvPr id="4" name="Text Placeholder 3">
            <a:extLst>
              <a:ext uri="{FF2B5EF4-FFF2-40B4-BE49-F238E27FC236}">
                <a16:creationId xmlns:a16="http://schemas.microsoft.com/office/drawing/2014/main" id="{94B8DD35-B180-D3EC-2F80-93D16388B51F}"/>
              </a:ext>
            </a:extLst>
          </p:cNvPr>
          <p:cNvSpPr>
            <a:spLocks noGrp="1"/>
          </p:cNvSpPr>
          <p:nvPr>
            <p:ph type="body" sz="quarter" idx="10"/>
          </p:nvPr>
        </p:nvSpPr>
        <p:spPr>
          <a:xfrm>
            <a:off x="2393494" y="1764772"/>
            <a:ext cx="3845648" cy="341632"/>
          </a:xfrm>
        </p:spPr>
        <p:txBody>
          <a:bodyPr/>
          <a:lstStyle/>
          <a:p>
            <a:r>
              <a:rPr lang="nl-NL"/>
              <a:t>Vul de juiste woorden in</a:t>
            </a:r>
            <a:endParaRPr lang="en-NL"/>
          </a:p>
        </p:txBody>
      </p:sp>
    </p:spTree>
    <p:extLst>
      <p:ext uri="{BB962C8B-B14F-4D97-AF65-F5344CB8AC3E}">
        <p14:creationId xmlns:p14="http://schemas.microsoft.com/office/powerpoint/2010/main" val="3753857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4">
            <a:extLst>
              <a:ext uri="{FF2B5EF4-FFF2-40B4-BE49-F238E27FC236}">
                <a16:creationId xmlns:a16="http://schemas.microsoft.com/office/drawing/2014/main" id="{47F1F716-D3D7-1E64-5115-DC539F7F44BF}"/>
              </a:ext>
            </a:extLst>
          </p:cNvPr>
          <p:cNvGraphicFramePr>
            <a:graphicFrameLocks noGrp="1"/>
          </p:cNvGraphicFramePr>
          <p:nvPr>
            <p:ph idx="1"/>
            <p:extLst>
              <p:ext uri="{D42A27DB-BD31-4B8C-83A1-F6EECF244321}">
                <p14:modId xmlns:p14="http://schemas.microsoft.com/office/powerpoint/2010/main" val="2608583851"/>
              </p:ext>
            </p:extLst>
          </p:nvPr>
        </p:nvGraphicFramePr>
        <p:xfrm>
          <a:off x="2944644" y="2500050"/>
          <a:ext cx="6921251" cy="4114800"/>
        </p:xfrm>
        <a:graphic>
          <a:graphicData uri="http://schemas.openxmlformats.org/drawingml/2006/table">
            <a:tbl>
              <a:tblPr firstRow="1" bandRow="1">
                <a:tableStyleId>{5C22544A-7EE6-4342-B048-85BDC9FD1C3A}</a:tableStyleId>
              </a:tblPr>
              <a:tblGrid>
                <a:gridCol w="3860595">
                  <a:extLst>
                    <a:ext uri="{9D8B030D-6E8A-4147-A177-3AD203B41FA5}">
                      <a16:colId xmlns:a16="http://schemas.microsoft.com/office/drawing/2014/main" val="3299390926"/>
                    </a:ext>
                  </a:extLst>
                </a:gridCol>
                <a:gridCol w="1601691">
                  <a:extLst>
                    <a:ext uri="{9D8B030D-6E8A-4147-A177-3AD203B41FA5}">
                      <a16:colId xmlns:a16="http://schemas.microsoft.com/office/drawing/2014/main" val="3188967732"/>
                    </a:ext>
                  </a:extLst>
                </a:gridCol>
                <a:gridCol w="1458965">
                  <a:extLst>
                    <a:ext uri="{9D8B030D-6E8A-4147-A177-3AD203B41FA5}">
                      <a16:colId xmlns:a16="http://schemas.microsoft.com/office/drawing/2014/main" val="217840387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a:latin typeface="Amnesty Trade Gothic" panose="020B0503040303020004" pitchFamily="34" charset="0"/>
                        </a:rPr>
                        <a:t>Let op! Ze kunnen ook allebei goed zijn</a:t>
                      </a:r>
                    </a:p>
                  </a:txBody>
                  <a:tcPr>
                    <a:solidFill>
                      <a:srgbClr val="EDB333"/>
                    </a:solidFill>
                  </a:tcPr>
                </a:tc>
                <a:tc>
                  <a:txBody>
                    <a:bodyPr/>
                    <a:lstStyle/>
                    <a:p>
                      <a:r>
                        <a:rPr lang="nl-NL">
                          <a:solidFill>
                            <a:schemeClr val="tx1"/>
                          </a:solidFill>
                          <a:highlight>
                            <a:srgbClr val="FFFFBD"/>
                          </a:highlight>
                          <a:latin typeface="Amnesty Trade Gothic" panose="020B0503040303020004" pitchFamily="34" charset="0"/>
                        </a:rPr>
                        <a:t>A: Mensenrecht</a:t>
                      </a:r>
                    </a:p>
                  </a:txBody>
                  <a:tcPr>
                    <a:solidFill>
                      <a:srgbClr val="EDB333"/>
                    </a:solidFill>
                  </a:tcPr>
                </a:tc>
                <a:tc>
                  <a:txBody>
                    <a:bodyPr/>
                    <a:lstStyle/>
                    <a:p>
                      <a:r>
                        <a:rPr lang="nl-NL">
                          <a:solidFill>
                            <a:schemeClr val="tx1"/>
                          </a:solidFill>
                          <a:highlight>
                            <a:srgbClr val="AFFFCA"/>
                          </a:highlight>
                          <a:latin typeface="Amnesty Trade Gothic" panose="020B0503040303020004" pitchFamily="34" charset="0"/>
                        </a:rPr>
                        <a:t>B: Kinderrecht</a:t>
                      </a:r>
                    </a:p>
                  </a:txBody>
                  <a:tcPr>
                    <a:solidFill>
                      <a:srgbClr val="EDB333"/>
                    </a:solidFill>
                  </a:tcPr>
                </a:tc>
                <a:extLst>
                  <a:ext uri="{0D108BD9-81ED-4DB2-BD59-A6C34878D82A}">
                    <a16:rowId xmlns:a16="http://schemas.microsoft.com/office/drawing/2014/main" val="1365038069"/>
                  </a:ext>
                </a:extLst>
              </a:tr>
              <a:tr h="370840">
                <a:tc>
                  <a:txBody>
                    <a:bodyPr/>
                    <a:lstStyle/>
                    <a:p>
                      <a:r>
                        <a:rPr lang="nl-NL">
                          <a:latin typeface="Amnesty Trade Gothic" panose="020B0503040303020004" pitchFamily="34" charset="0"/>
                        </a:rPr>
                        <a:t>1. Je mag geen gevaarlijk of zwaar werk doen. </a:t>
                      </a: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extLst>
                  <a:ext uri="{0D108BD9-81ED-4DB2-BD59-A6C34878D82A}">
                    <a16:rowId xmlns:a16="http://schemas.microsoft.com/office/drawing/2014/main" val="3149709524"/>
                  </a:ext>
                </a:extLst>
              </a:tr>
              <a:tr h="370840">
                <a:tc>
                  <a:txBody>
                    <a:bodyPr/>
                    <a:lstStyle/>
                    <a:p>
                      <a:r>
                        <a:rPr lang="nl-NL">
                          <a:latin typeface="Amnesty Trade Gothic" panose="020B0503040303020004" pitchFamily="34" charset="0"/>
                        </a:rPr>
                        <a:t>2. De wet is voor iedereen gelijk en moet iedereen gelijke bescherming bieden.</a:t>
                      </a: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extLst>
                  <a:ext uri="{0D108BD9-81ED-4DB2-BD59-A6C34878D82A}">
                    <a16:rowId xmlns:a16="http://schemas.microsoft.com/office/drawing/2014/main" val="1887675555"/>
                  </a:ext>
                </a:extLst>
              </a:tr>
              <a:tr h="370840">
                <a:tc>
                  <a:txBody>
                    <a:bodyPr/>
                    <a:lstStyle/>
                    <a:p>
                      <a:r>
                        <a:rPr lang="nl-NL">
                          <a:latin typeface="Amnesty Trade Gothic" panose="020B0503040303020004" pitchFamily="34" charset="0"/>
                        </a:rPr>
                        <a:t>3. Je mag trouwen en een gezin stichten met wie jij wilt.</a:t>
                      </a: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extLst>
                  <a:ext uri="{0D108BD9-81ED-4DB2-BD59-A6C34878D82A}">
                    <a16:rowId xmlns:a16="http://schemas.microsoft.com/office/drawing/2014/main" val="1734228633"/>
                  </a:ext>
                </a:extLst>
              </a:tr>
              <a:tr h="370840">
                <a:tc>
                  <a:txBody>
                    <a:bodyPr/>
                    <a:lstStyle/>
                    <a:p>
                      <a:r>
                        <a:rPr lang="nl-NL">
                          <a:latin typeface="Amnesty Trade Gothic" panose="020B0503040303020004" pitchFamily="34" charset="0"/>
                        </a:rPr>
                        <a:t>4. Afspraken over kinderen moeten gemaakt worden met kinderen.</a:t>
                      </a: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extLst>
                  <a:ext uri="{0D108BD9-81ED-4DB2-BD59-A6C34878D82A}">
                    <a16:rowId xmlns:a16="http://schemas.microsoft.com/office/drawing/2014/main" val="3393200379"/>
                  </a:ext>
                </a:extLst>
              </a:tr>
              <a:tr h="370840">
                <a:tc>
                  <a:txBody>
                    <a:bodyPr/>
                    <a:lstStyle/>
                    <a:p>
                      <a:r>
                        <a:rPr lang="nl-NL">
                          <a:latin typeface="Amnesty Trade Gothic" panose="020B0503040303020004" pitchFamily="34" charset="0"/>
                        </a:rPr>
                        <a:t>5. Je hebt het recht om je eigen godsdienst te kiezen.</a:t>
                      </a: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tc>
                  <a:txBody>
                    <a:bodyPr/>
                    <a:lstStyle/>
                    <a:p>
                      <a:endParaRPr lang="nl-NL">
                        <a:latin typeface="Amnesty Trade Gothic" panose="020B0503040303020004" pitchFamily="34" charset="0"/>
                      </a:endParaRPr>
                    </a:p>
                  </a:txBody>
                  <a:tcPr>
                    <a:solidFill>
                      <a:srgbClr val="EDB333"/>
                    </a:solidFill>
                  </a:tcPr>
                </a:tc>
                <a:extLst>
                  <a:ext uri="{0D108BD9-81ED-4DB2-BD59-A6C34878D82A}">
                    <a16:rowId xmlns:a16="http://schemas.microsoft.com/office/drawing/2014/main" val="2629513505"/>
                  </a:ext>
                </a:extLst>
              </a:tr>
            </a:tbl>
          </a:graphicData>
        </a:graphic>
      </p:graphicFrame>
      <p:sp>
        <p:nvSpPr>
          <p:cNvPr id="3" name="Titel 2">
            <a:extLst>
              <a:ext uri="{FF2B5EF4-FFF2-40B4-BE49-F238E27FC236}">
                <a16:creationId xmlns:a16="http://schemas.microsoft.com/office/drawing/2014/main" id="{0C30F9E5-459E-5DAC-BA92-1B0B427B3F4B}"/>
              </a:ext>
            </a:extLst>
          </p:cNvPr>
          <p:cNvSpPr>
            <a:spLocks noGrp="1"/>
          </p:cNvSpPr>
          <p:nvPr>
            <p:ph type="title"/>
          </p:nvPr>
        </p:nvSpPr>
        <p:spPr>
          <a:xfrm>
            <a:off x="2944646" y="298429"/>
            <a:ext cx="6937292" cy="1519266"/>
          </a:xfrm>
        </p:spPr>
        <p:txBody>
          <a:bodyPr/>
          <a:lstStyle/>
          <a:p>
            <a:r>
              <a:rPr lang="nl-NL"/>
              <a:t>Naast mensenrechten zijn er ook speciale kinderrechten. Mensenrechten gelden voor iedereen, maar kinderrechten zijn bedacht omdat kinderen extra bescherming nodig hebben.</a:t>
            </a:r>
          </a:p>
        </p:txBody>
      </p:sp>
      <p:sp>
        <p:nvSpPr>
          <p:cNvPr id="4" name="Tijdelijke aanduiding voor tekst 3">
            <a:extLst>
              <a:ext uri="{FF2B5EF4-FFF2-40B4-BE49-F238E27FC236}">
                <a16:creationId xmlns:a16="http://schemas.microsoft.com/office/drawing/2014/main" id="{7FA61DA0-3457-64F1-0394-BCDADAD30A82}"/>
              </a:ext>
            </a:extLst>
          </p:cNvPr>
          <p:cNvSpPr>
            <a:spLocks noGrp="1"/>
          </p:cNvSpPr>
          <p:nvPr>
            <p:ph type="body" sz="quarter" idx="10"/>
          </p:nvPr>
        </p:nvSpPr>
        <p:spPr>
          <a:xfrm>
            <a:off x="2928603" y="1817695"/>
            <a:ext cx="6937292" cy="547027"/>
          </a:xfrm>
        </p:spPr>
        <p:txBody>
          <a:bodyPr/>
          <a:lstStyle/>
          <a:p>
            <a:r>
              <a:rPr lang="nl-NL"/>
              <a:t>Welke van de rechten in de tabel zijn mensenrechten en welke zijn specifiek kinderrechten? </a:t>
            </a:r>
          </a:p>
        </p:txBody>
      </p:sp>
    </p:spTree>
    <p:extLst>
      <p:ext uri="{BB962C8B-B14F-4D97-AF65-F5344CB8AC3E}">
        <p14:creationId xmlns:p14="http://schemas.microsoft.com/office/powerpoint/2010/main" val="1188840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ijdelijke aanduiding voor inhoud 4">
            <a:extLst>
              <a:ext uri="{FF2B5EF4-FFF2-40B4-BE49-F238E27FC236}">
                <a16:creationId xmlns:a16="http://schemas.microsoft.com/office/drawing/2014/main" id="{47F1F716-D3D7-1E64-5115-DC539F7F44BF}"/>
              </a:ext>
            </a:extLst>
          </p:cNvPr>
          <p:cNvGraphicFramePr>
            <a:graphicFrameLocks noGrp="1"/>
          </p:cNvGraphicFramePr>
          <p:nvPr>
            <p:ph idx="1"/>
            <p:extLst>
              <p:ext uri="{D42A27DB-BD31-4B8C-83A1-F6EECF244321}">
                <p14:modId xmlns:p14="http://schemas.microsoft.com/office/powerpoint/2010/main" val="3775484646"/>
              </p:ext>
            </p:extLst>
          </p:nvPr>
        </p:nvGraphicFramePr>
        <p:xfrm>
          <a:off x="2928603" y="1984140"/>
          <a:ext cx="7020069" cy="4447350"/>
        </p:xfrm>
        <a:graphic>
          <a:graphicData uri="http://schemas.openxmlformats.org/drawingml/2006/table">
            <a:tbl>
              <a:tblPr firstRow="1" bandRow="1">
                <a:tableStyleId>{5C22544A-7EE6-4342-B048-85BDC9FD1C3A}</a:tableStyleId>
              </a:tblPr>
              <a:tblGrid>
                <a:gridCol w="3521457">
                  <a:extLst>
                    <a:ext uri="{9D8B030D-6E8A-4147-A177-3AD203B41FA5}">
                      <a16:colId xmlns:a16="http://schemas.microsoft.com/office/drawing/2014/main" val="3299390926"/>
                    </a:ext>
                  </a:extLst>
                </a:gridCol>
                <a:gridCol w="3498612">
                  <a:extLst>
                    <a:ext uri="{9D8B030D-6E8A-4147-A177-3AD203B41FA5}">
                      <a16:colId xmlns:a16="http://schemas.microsoft.com/office/drawing/2014/main" val="3188967732"/>
                    </a:ext>
                  </a:extLst>
                </a:gridCol>
              </a:tblGrid>
              <a:tr h="1723412">
                <a:tc>
                  <a:txBody>
                    <a:bodyPr/>
                    <a:lstStyle/>
                    <a:p>
                      <a:pPr algn="ctr"/>
                      <a:r>
                        <a:rPr lang="nl-NL" sz="1600" b="0">
                          <a:solidFill>
                            <a:schemeClr val="tx1"/>
                          </a:solidFill>
                          <a:latin typeface="Amnesty Trade Gothic" panose="020B0503040303020004" pitchFamily="34" charset="0"/>
                        </a:rPr>
                        <a:t>1. </a:t>
                      </a:r>
                    </a:p>
                    <a:p>
                      <a:pPr algn="ctr"/>
                      <a:r>
                        <a:rPr lang="nl-NL" sz="1600" b="0">
                          <a:solidFill>
                            <a:schemeClr val="tx1"/>
                          </a:solidFill>
                          <a:latin typeface="Amnesty Trade Gothic" panose="020B0503040303020004" pitchFamily="34" charset="0"/>
                        </a:rPr>
                        <a:t>In een aantal landen krijgen mensen nog steeds de doodstraf. Amnesty praat met regeringen van deze landen om ze te vragen de doodstraf af te schaffen.</a:t>
                      </a:r>
                    </a:p>
                  </a:txBody>
                  <a:tcPr>
                    <a:solidFill>
                      <a:srgbClr val="EDB333"/>
                    </a:solidFill>
                  </a:tcPr>
                </a:tc>
                <a:tc>
                  <a:txBody>
                    <a:bodyPr/>
                    <a:lstStyle/>
                    <a:p>
                      <a:pPr algn="ctr"/>
                      <a:r>
                        <a:rPr lang="nl-NL" sz="1600" b="0">
                          <a:solidFill>
                            <a:schemeClr val="tx1"/>
                          </a:solidFill>
                          <a:latin typeface="Amnesty Trade Gothic" panose="020B0503040303020004" pitchFamily="34" charset="0"/>
                        </a:rPr>
                        <a:t>2.</a:t>
                      </a:r>
                    </a:p>
                    <a:p>
                      <a:pPr algn="ctr"/>
                      <a:r>
                        <a:rPr lang="nl-NL" sz="1600" b="0">
                          <a:solidFill>
                            <a:schemeClr val="tx1"/>
                          </a:solidFill>
                          <a:latin typeface="Amnesty Trade Gothic" panose="020B0503040303020004" pitchFamily="34" charset="0"/>
                        </a:rPr>
                        <a:t>In Tanzania strijdt Gilbert al jarenlang tegen discriminatie van mensen met albinisme. Amnesty ondersteunt hem in zijn werkzaamheden en brengt de acties van Gilbert in het nieuws. </a:t>
                      </a:r>
                    </a:p>
                  </a:txBody>
                  <a:tcPr>
                    <a:solidFill>
                      <a:srgbClr val="EDB333"/>
                    </a:solidFill>
                  </a:tcPr>
                </a:tc>
                <a:extLst>
                  <a:ext uri="{0D108BD9-81ED-4DB2-BD59-A6C34878D82A}">
                    <a16:rowId xmlns:a16="http://schemas.microsoft.com/office/drawing/2014/main" val="3149709524"/>
                  </a:ext>
                </a:extLst>
              </a:tr>
              <a:tr h="1169458">
                <a:tc>
                  <a:txBody>
                    <a:bodyPr/>
                    <a:lstStyle/>
                    <a:p>
                      <a:pPr algn="ctr"/>
                      <a:r>
                        <a:rPr lang="nl-NL" sz="1600" b="0">
                          <a:solidFill>
                            <a:schemeClr val="tx1"/>
                          </a:solidFill>
                          <a:latin typeface="Amnesty Trade Gothic" panose="020B0503040303020004" pitchFamily="34" charset="0"/>
                        </a:rPr>
                        <a:t>3.</a:t>
                      </a:r>
                    </a:p>
                    <a:p>
                      <a:pPr algn="ctr"/>
                      <a:r>
                        <a:rPr lang="nl-NL" sz="1600" b="0">
                          <a:solidFill>
                            <a:schemeClr val="tx1"/>
                          </a:solidFill>
                          <a:latin typeface="Amnesty Trade Gothic" panose="020B0503040303020004" pitchFamily="34" charset="0"/>
                        </a:rPr>
                        <a:t>Na een grote aardbeving in Indonesië opent Amnesty een Giro 555-actie om geld op te halen voor de slachtoffers. </a:t>
                      </a:r>
                    </a:p>
                  </a:txBody>
                  <a:tcPr>
                    <a:solidFill>
                      <a:srgbClr val="EDB333"/>
                    </a:solidFill>
                  </a:tcPr>
                </a:tc>
                <a:tc>
                  <a:txBody>
                    <a:bodyPr/>
                    <a:lstStyle/>
                    <a:p>
                      <a:pPr algn="ctr"/>
                      <a:r>
                        <a:rPr lang="nl-NL" sz="1600" b="0">
                          <a:solidFill>
                            <a:schemeClr val="tx1"/>
                          </a:solidFill>
                          <a:latin typeface="Amnesty Trade Gothic" panose="020B0503040303020004" pitchFamily="34" charset="0"/>
                        </a:rPr>
                        <a:t>4. </a:t>
                      </a:r>
                    </a:p>
                    <a:p>
                      <a:pPr algn="ctr"/>
                      <a:r>
                        <a:rPr lang="nl-NL" sz="1600" b="0">
                          <a:solidFill>
                            <a:schemeClr val="tx1"/>
                          </a:solidFill>
                          <a:latin typeface="Amnesty Trade Gothic" panose="020B0503040303020004" pitchFamily="34" charset="0"/>
                        </a:rPr>
                        <a:t>In een dorp in Ethiopië is het al lange tijd erg droog. Amnesty gaat erheen om een waterput aan te leggen.</a:t>
                      </a:r>
                    </a:p>
                  </a:txBody>
                  <a:tcPr>
                    <a:solidFill>
                      <a:srgbClr val="EDB333"/>
                    </a:solidFill>
                  </a:tcPr>
                </a:tc>
                <a:extLst>
                  <a:ext uri="{0D108BD9-81ED-4DB2-BD59-A6C34878D82A}">
                    <a16:rowId xmlns:a16="http://schemas.microsoft.com/office/drawing/2014/main" val="2103131967"/>
                  </a:ext>
                </a:extLst>
              </a:tr>
              <a:tr h="1538761">
                <a:tc>
                  <a:txBody>
                    <a:bodyPr/>
                    <a:lstStyle/>
                    <a:p>
                      <a:pPr algn="ctr"/>
                      <a:r>
                        <a:rPr lang="nl-NL" sz="1600" b="0">
                          <a:solidFill>
                            <a:schemeClr val="tx1"/>
                          </a:solidFill>
                          <a:latin typeface="Amnesty Trade Gothic" panose="020B0503040303020004" pitchFamily="34" charset="0"/>
                        </a:rPr>
                        <a:t>5.</a:t>
                      </a:r>
                    </a:p>
                    <a:p>
                      <a:pPr algn="ctr"/>
                      <a:r>
                        <a:rPr lang="nl-NL" sz="1600" b="0">
                          <a:solidFill>
                            <a:schemeClr val="tx1"/>
                          </a:solidFill>
                          <a:latin typeface="Amnesty Trade Gothic" panose="020B0503040303020004" pitchFamily="34" charset="0"/>
                        </a:rPr>
                        <a:t>In Bangladesh is een grote overstroming als gevolg van hevige regenval. Gelukkig is Amnesty er op tijd bij met noodhulp zoals tenten en voedsel. </a:t>
                      </a:r>
                    </a:p>
                  </a:txBody>
                  <a:tcPr>
                    <a:solidFill>
                      <a:srgbClr val="EDB333"/>
                    </a:solidFill>
                  </a:tcPr>
                </a:tc>
                <a:tc>
                  <a:txBody>
                    <a:bodyPr/>
                    <a:lstStyle/>
                    <a:p>
                      <a:pPr algn="ctr"/>
                      <a:r>
                        <a:rPr lang="nl-NL" sz="1600" b="0">
                          <a:solidFill>
                            <a:schemeClr val="tx1"/>
                          </a:solidFill>
                          <a:latin typeface="Amnesty Trade Gothic" panose="020B0503040303020004" pitchFamily="34" charset="0"/>
                        </a:rPr>
                        <a:t>6.</a:t>
                      </a:r>
                    </a:p>
                    <a:p>
                      <a:pPr algn="ctr"/>
                      <a:r>
                        <a:rPr lang="nl-NL" sz="1600" b="0">
                          <a:solidFill>
                            <a:schemeClr val="tx1"/>
                          </a:solidFill>
                          <a:latin typeface="Amnesty Trade Gothic" panose="020B0503040303020004" pitchFamily="34" charset="0"/>
                        </a:rPr>
                        <a:t>In de Verenigde Staten zat Albert </a:t>
                      </a:r>
                      <a:r>
                        <a:rPr lang="nl-NL" sz="1600" b="0" err="1">
                          <a:solidFill>
                            <a:schemeClr val="tx1"/>
                          </a:solidFill>
                          <a:latin typeface="Amnesty Trade Gothic" panose="020B0503040303020004" pitchFamily="34" charset="0"/>
                        </a:rPr>
                        <a:t>Woodfox</a:t>
                      </a:r>
                      <a:r>
                        <a:rPr lang="nl-NL" sz="1600" b="0">
                          <a:solidFill>
                            <a:schemeClr val="tx1"/>
                          </a:solidFill>
                          <a:latin typeface="Amnesty Trade Gothic" panose="020B0503040303020004" pitchFamily="34" charset="0"/>
                        </a:rPr>
                        <a:t> al jarenlang in een isoleercel nadat hij zonder bewijs is veroordeeld voor moord. Amnesty voerde actie voor zijn vrijlating.</a:t>
                      </a:r>
                    </a:p>
                  </a:txBody>
                  <a:tcPr>
                    <a:solidFill>
                      <a:srgbClr val="EDB333"/>
                    </a:solidFill>
                  </a:tcPr>
                </a:tc>
                <a:extLst>
                  <a:ext uri="{0D108BD9-81ED-4DB2-BD59-A6C34878D82A}">
                    <a16:rowId xmlns:a16="http://schemas.microsoft.com/office/drawing/2014/main" val="688319515"/>
                  </a:ext>
                </a:extLst>
              </a:tr>
            </a:tbl>
          </a:graphicData>
        </a:graphic>
      </p:graphicFrame>
      <p:sp>
        <p:nvSpPr>
          <p:cNvPr id="3" name="Titel 2">
            <a:extLst>
              <a:ext uri="{FF2B5EF4-FFF2-40B4-BE49-F238E27FC236}">
                <a16:creationId xmlns:a16="http://schemas.microsoft.com/office/drawing/2014/main" id="{0C30F9E5-459E-5DAC-BA92-1B0B427B3F4B}"/>
              </a:ext>
            </a:extLst>
          </p:cNvPr>
          <p:cNvSpPr>
            <a:spLocks noGrp="1"/>
          </p:cNvSpPr>
          <p:nvPr>
            <p:ph type="title"/>
          </p:nvPr>
        </p:nvSpPr>
        <p:spPr>
          <a:xfrm>
            <a:off x="2944646" y="247159"/>
            <a:ext cx="6937292" cy="1172629"/>
          </a:xfrm>
        </p:spPr>
        <p:txBody>
          <a:bodyPr/>
          <a:lstStyle/>
          <a:p>
            <a:r>
              <a:rPr lang="nl-NL"/>
              <a:t>Bij Amnesty International werken mensen die er samen voor willen zorgen dat mensenrechten en kinderrechten worden nageleefd.</a:t>
            </a:r>
          </a:p>
        </p:txBody>
      </p:sp>
      <p:sp>
        <p:nvSpPr>
          <p:cNvPr id="4" name="Tijdelijke aanduiding voor tekst 3">
            <a:extLst>
              <a:ext uri="{FF2B5EF4-FFF2-40B4-BE49-F238E27FC236}">
                <a16:creationId xmlns:a16="http://schemas.microsoft.com/office/drawing/2014/main" id="{7FA61DA0-3457-64F1-0394-BCDADAD30A82}"/>
              </a:ext>
            </a:extLst>
          </p:cNvPr>
          <p:cNvSpPr>
            <a:spLocks noGrp="1"/>
          </p:cNvSpPr>
          <p:nvPr>
            <p:ph type="body" sz="quarter" idx="10"/>
          </p:nvPr>
        </p:nvSpPr>
        <p:spPr>
          <a:xfrm>
            <a:off x="2928603" y="1439132"/>
            <a:ext cx="6937291" cy="341632"/>
          </a:xfrm>
        </p:spPr>
        <p:txBody>
          <a:bodyPr/>
          <a:lstStyle/>
          <a:p>
            <a:r>
              <a:rPr lang="nl-NL"/>
              <a:t>Welk van de onderstaande situaties is juist? </a:t>
            </a:r>
            <a:r>
              <a:rPr lang="nl-NL">
                <a:highlight>
                  <a:srgbClr val="66FF66"/>
                </a:highlight>
              </a:rPr>
              <a:t>A betekent juist</a:t>
            </a:r>
            <a:r>
              <a:rPr lang="nl-NL"/>
              <a:t>, </a:t>
            </a:r>
            <a:r>
              <a:rPr lang="nl-NL">
                <a:highlight>
                  <a:srgbClr val="FF7C5D"/>
                </a:highlight>
              </a:rPr>
              <a:t>B betekent onjuist</a:t>
            </a:r>
          </a:p>
        </p:txBody>
      </p:sp>
    </p:spTree>
    <p:extLst>
      <p:ext uri="{BB962C8B-B14F-4D97-AF65-F5344CB8AC3E}">
        <p14:creationId xmlns:p14="http://schemas.microsoft.com/office/powerpoint/2010/main" val="2026116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a:normAutofit fontScale="70000" lnSpcReduction="20000"/>
          </a:bodyPr>
          <a:lstStyle/>
          <a:p>
            <a:pPr marL="0" indent="0">
              <a:buNone/>
            </a:pPr>
            <a:r>
              <a:rPr lang="nl-NL"/>
              <a:t>Na de Tweede Wereldoorlog werd de Universele Verklaring van de Rechten van de Mens aangenomen, dit was in (</a:t>
            </a:r>
            <a:r>
              <a:rPr lang="nl-NL">
                <a:highlight>
                  <a:srgbClr val="99CCFF"/>
                </a:highlight>
              </a:rPr>
              <a:t>a: 1948,</a:t>
            </a:r>
            <a:r>
              <a:rPr lang="nl-NL"/>
              <a:t> </a:t>
            </a:r>
            <a:r>
              <a:rPr lang="nl-NL">
                <a:highlight>
                  <a:srgbClr val="FEB9A3"/>
                </a:highlight>
              </a:rPr>
              <a:t>b: 1917</a:t>
            </a:r>
            <a:r>
              <a:rPr lang="nl-NL"/>
              <a:t>).</a:t>
            </a:r>
          </a:p>
          <a:p>
            <a:pPr marL="0" indent="0">
              <a:buNone/>
            </a:pPr>
            <a:r>
              <a:rPr lang="nl-NL">
                <a:solidFill>
                  <a:schemeClr val="bg2"/>
                </a:solidFill>
              </a:rPr>
              <a:t>Amnesty werd 13 jaar later opgericht. Hun slogan is dan ook: ’</a:t>
            </a:r>
            <a:r>
              <a:rPr lang="nl-NL" err="1">
                <a:solidFill>
                  <a:schemeClr val="bg2"/>
                </a:solidFill>
              </a:rPr>
              <a:t>fighting</a:t>
            </a:r>
            <a:r>
              <a:rPr lang="nl-NL">
                <a:solidFill>
                  <a:schemeClr val="bg2"/>
                </a:solidFill>
              </a:rPr>
              <a:t> bad </a:t>
            </a:r>
            <a:r>
              <a:rPr lang="nl-NL" err="1">
                <a:solidFill>
                  <a:schemeClr val="bg2"/>
                </a:solidFill>
              </a:rPr>
              <a:t>guys</a:t>
            </a:r>
            <a:r>
              <a:rPr lang="nl-NL">
                <a:solidFill>
                  <a:schemeClr val="bg2"/>
                </a:solidFill>
              </a:rPr>
              <a:t> </a:t>
            </a:r>
            <a:r>
              <a:rPr lang="nl-NL" err="1">
                <a:solidFill>
                  <a:schemeClr val="bg2"/>
                </a:solidFill>
              </a:rPr>
              <a:t>since</a:t>
            </a:r>
            <a:r>
              <a:rPr lang="nl-NL">
                <a:solidFill>
                  <a:schemeClr val="bg2"/>
                </a:solidFill>
              </a:rPr>
              <a:t> (a: 1961, b: 1981).</a:t>
            </a:r>
          </a:p>
          <a:p>
            <a:pPr marL="0" indent="0">
              <a:buNone/>
            </a:pPr>
            <a:r>
              <a:rPr lang="nl-NL">
                <a:solidFill>
                  <a:schemeClr val="bg2"/>
                </a:solidFill>
              </a:rPr>
              <a:t>Amnesty strijdt voor mensenrechten, (a: behalve, b: ook) voor mensen die hun land hebben verlaten. Zij hebben (a: juist, b: geen) recht op bescherming.</a:t>
            </a:r>
          </a:p>
          <a:p>
            <a:pPr marL="0" indent="0">
              <a:buNone/>
            </a:pPr>
            <a:r>
              <a:rPr lang="nl-NL">
                <a:solidFill>
                  <a:schemeClr val="bg2"/>
                </a:solidFill>
              </a:rPr>
              <a:t>Ook is het zo dat als je iets hebt gedaan wat niet mag Amnesty erop toeziet dat je (a: genoeg straf krijgt, b: eerlijk behandeld wordt).</a:t>
            </a:r>
          </a:p>
          <a:p>
            <a:pPr marL="0" indent="0">
              <a:buNone/>
            </a:pPr>
            <a:r>
              <a:rPr lang="nl-NL">
                <a:solidFill>
                  <a:schemeClr val="bg2"/>
                </a:solidFill>
              </a:rPr>
              <a:t>Om dit werk te kunnen blijven doen krijgt Amnesty vooral geld van (a: donateurs, b: regeringen van een aantal landen, bijvoorbeeld Engeland)</a:t>
            </a:r>
            <a:endParaRPr lang="en-NL">
              <a:solidFill>
                <a:schemeClr val="bg2"/>
              </a:solidFill>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79600" cy="812187"/>
          </a:xfrm>
        </p:spPr>
        <p:txBody>
          <a:bodyPr/>
          <a:lstStyle/>
          <a:p>
            <a:r>
              <a:rPr lang="nl-NL"/>
              <a:t>Vul in onderstaand verhaal de juiste woorden in en kom te weten voor wat en wie Amnesty actievoert</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3826654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A5BCA8-5A7C-B56D-9737-1DC6AE172CA7}"/>
              </a:ext>
            </a:extLst>
          </p:cNvPr>
          <p:cNvSpPr>
            <a:spLocks noGrp="1"/>
          </p:cNvSpPr>
          <p:nvPr>
            <p:ph idx="1"/>
          </p:nvPr>
        </p:nvSpPr>
        <p:spPr/>
        <p:txBody>
          <a:bodyPr vert="horz" lIns="91440" tIns="45720" rIns="91440" bIns="45720" rtlCol="0" anchor="t">
            <a:normAutofit fontScale="70000" lnSpcReduction="20000"/>
          </a:bodyPr>
          <a:lstStyle/>
          <a:p>
            <a:pPr marL="514350" indent="-514350">
              <a:buFont typeface="+mj-lt"/>
              <a:buAutoNum type="arabicPeriod"/>
            </a:pPr>
            <a:r>
              <a:rPr lang="nl-NL" dirty="0">
                <a:latin typeface="Amnesty Trade Gothic"/>
              </a:rPr>
              <a:t>De Power van Post 					</a:t>
            </a:r>
            <a:r>
              <a:rPr lang="nl-NL" sz="1600" dirty="0">
                <a:latin typeface="Amnesty Trade Gothic"/>
              </a:rPr>
              <a:t>Het succesverhaal van Rita </a:t>
            </a:r>
            <a:r>
              <a:rPr lang="nl-NL" sz="1600" dirty="0" err="1">
                <a:latin typeface="Amnesty Trade Gothic"/>
              </a:rPr>
              <a:t>Karasartova</a:t>
            </a:r>
            <a:endParaRPr lang="nl-NL" sz="1600" dirty="0">
              <a:latin typeface="Amnesty Trade Gothic"/>
            </a:endParaRPr>
          </a:p>
          <a:p>
            <a:pPr marL="514350" indent="-514350">
              <a:buFont typeface="+mj-lt"/>
              <a:buAutoNum type="arabicPeriod"/>
            </a:pPr>
            <a:r>
              <a:rPr lang="nl-NL" dirty="0">
                <a:latin typeface="Amnesty Trade Gothic"/>
              </a:rPr>
              <a:t>Amnesty, Wie?					</a:t>
            </a:r>
            <a:r>
              <a:rPr lang="nl-NL" sz="1700" dirty="0">
                <a:latin typeface="Amnesty Trade Gothic"/>
              </a:rPr>
              <a:t>Introductie over het werk van Amnesty International</a:t>
            </a:r>
          </a:p>
          <a:p>
            <a:pPr marL="514350" indent="-514350">
              <a:buAutoNum type="arabicPeriod"/>
            </a:pPr>
            <a:r>
              <a:rPr lang="nl-NL" dirty="0">
                <a:latin typeface="Amnesty Trade Gothic"/>
              </a:rPr>
              <a:t>Amnesty Actief					</a:t>
            </a:r>
            <a:r>
              <a:rPr lang="nl-NL" sz="1700" dirty="0">
                <a:latin typeface="Amnesty Trade Gothic"/>
              </a:rPr>
              <a:t>Vraag- en antwoordspel over mensenrechten</a:t>
            </a:r>
          </a:p>
          <a:p>
            <a:pPr marL="514350" indent="-514350">
              <a:buAutoNum type="arabicPeriod"/>
            </a:pPr>
            <a:r>
              <a:rPr lang="nl-NL" dirty="0">
                <a:latin typeface="Amnesty Trade Gothic"/>
              </a:rPr>
              <a:t>App? Mail? Brief!					</a:t>
            </a:r>
            <a:r>
              <a:rPr lang="nl-NL" sz="1900" dirty="0">
                <a:latin typeface="Amnesty Trade Gothic"/>
              </a:rPr>
              <a:t>Hoe schrijf je een goede brief?</a:t>
            </a:r>
          </a:p>
          <a:p>
            <a:pPr marL="514350" indent="-514350">
              <a:buAutoNum type="arabicPeriod"/>
            </a:pPr>
            <a:r>
              <a:rPr lang="nl-NL" dirty="0">
                <a:latin typeface="Amnesty Trade Gothic"/>
              </a:rPr>
              <a:t>My Right! </a:t>
            </a:r>
            <a:r>
              <a:rPr lang="nl-NL" dirty="0" err="1">
                <a:latin typeface="Amnesty Trade Gothic"/>
              </a:rPr>
              <a:t>You</a:t>
            </a:r>
            <a:r>
              <a:rPr lang="nl-NL" dirty="0">
                <a:latin typeface="Amnesty Trade Gothic"/>
              </a:rPr>
              <a:t> Write?</a:t>
            </a:r>
            <a:br>
              <a:rPr lang="nl-NL" dirty="0"/>
            </a:br>
            <a:r>
              <a:rPr lang="nl-NL" dirty="0">
                <a:latin typeface="Amnesty Trade Gothic"/>
              </a:rPr>
              <a:t>	</a:t>
            </a:r>
            <a:r>
              <a:rPr lang="nl-NL" sz="1800" dirty="0">
                <a:latin typeface="Amnesty Trade Gothic"/>
              </a:rPr>
              <a:t>Voorstelrondje, voor wie gaan we schrijven?</a:t>
            </a:r>
          </a:p>
          <a:p>
            <a:pPr marL="514350" indent="-514350">
              <a:buAutoNum type="arabicPeriod"/>
            </a:pPr>
            <a:r>
              <a:rPr lang="nl-NL" dirty="0">
                <a:latin typeface="Amnesty Trade Gothic"/>
              </a:rPr>
              <a:t>Pen? Papier? Schrijf!				</a:t>
            </a:r>
            <a:r>
              <a:rPr lang="nl-NL" sz="2000" dirty="0">
                <a:latin typeface="Amnesty Trade Gothic"/>
              </a:rPr>
              <a:t>       </a:t>
            </a:r>
            <a:r>
              <a:rPr lang="nl-NL" sz="2000">
                <a:latin typeface="Amnesty Trade Gothic"/>
              </a:rPr>
              <a:t> </a:t>
            </a:r>
            <a:r>
              <a:rPr lang="nl-NL" sz="2000" dirty="0">
                <a:latin typeface="Amnesty Trade Gothic"/>
              </a:rPr>
              <a:t>Laat het schrijven beginnen</a:t>
            </a:r>
          </a:p>
        </p:txBody>
      </p:sp>
      <p:sp>
        <p:nvSpPr>
          <p:cNvPr id="3" name="Title 2">
            <a:extLst>
              <a:ext uri="{FF2B5EF4-FFF2-40B4-BE49-F238E27FC236}">
                <a16:creationId xmlns:a16="http://schemas.microsoft.com/office/drawing/2014/main" id="{A1715C31-22B4-0A8C-C354-B179DBE9EC5A}"/>
              </a:ext>
            </a:extLst>
          </p:cNvPr>
          <p:cNvSpPr>
            <a:spLocks noGrp="1"/>
          </p:cNvSpPr>
          <p:nvPr>
            <p:ph type="title"/>
          </p:nvPr>
        </p:nvSpPr>
        <p:spPr/>
        <p:txBody>
          <a:bodyPr/>
          <a:lstStyle/>
          <a:p>
            <a:r>
              <a:rPr lang="nl-NL"/>
              <a:t>Inhoud van de les</a:t>
            </a:r>
            <a:endParaRPr lang="en-NL"/>
          </a:p>
        </p:txBody>
      </p:sp>
      <p:sp>
        <p:nvSpPr>
          <p:cNvPr id="4" name="Text Placeholder 3">
            <a:extLst>
              <a:ext uri="{FF2B5EF4-FFF2-40B4-BE49-F238E27FC236}">
                <a16:creationId xmlns:a16="http://schemas.microsoft.com/office/drawing/2014/main" id="{941C3854-4628-7953-7851-F061965FE372}"/>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2859043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a:normAutofit fontScale="70000" lnSpcReduction="20000"/>
          </a:bodyPr>
          <a:lstStyle/>
          <a:p>
            <a:pPr marL="0" indent="0">
              <a:buNone/>
            </a:pPr>
            <a:r>
              <a:rPr lang="nl-NL">
                <a:solidFill>
                  <a:schemeClr val="bg2"/>
                </a:solidFill>
              </a:rPr>
              <a:t>Na de Tweede Wereldoorlog werd de Universele Verklaring van de Rechten van de Mens aangenomen, dit was in (a: 1948, b: 1917).</a:t>
            </a:r>
          </a:p>
          <a:p>
            <a:pPr marL="0" indent="0">
              <a:buNone/>
            </a:pPr>
            <a:r>
              <a:rPr lang="nl-NL"/>
              <a:t>Amnesty werd 13 jaar later opgericht. Hun slogan is dan ook: </a:t>
            </a:r>
            <a:r>
              <a:rPr lang="nl-NL" err="1"/>
              <a:t>fighting</a:t>
            </a:r>
            <a:r>
              <a:rPr lang="nl-NL"/>
              <a:t> bad </a:t>
            </a:r>
            <a:r>
              <a:rPr lang="nl-NL" err="1"/>
              <a:t>guys</a:t>
            </a:r>
            <a:r>
              <a:rPr lang="nl-NL"/>
              <a:t> </a:t>
            </a:r>
            <a:r>
              <a:rPr lang="nl-NL" err="1"/>
              <a:t>since</a:t>
            </a:r>
            <a:r>
              <a:rPr lang="nl-NL"/>
              <a:t> (</a:t>
            </a:r>
            <a:r>
              <a:rPr lang="nl-NL">
                <a:highlight>
                  <a:srgbClr val="99CCFF"/>
                </a:highlight>
              </a:rPr>
              <a:t>a: 1961</a:t>
            </a:r>
            <a:r>
              <a:rPr lang="nl-NL"/>
              <a:t>, </a:t>
            </a:r>
            <a:r>
              <a:rPr lang="nl-NL">
                <a:highlight>
                  <a:srgbClr val="FEB9A3"/>
                </a:highlight>
              </a:rPr>
              <a:t>b: 1981</a:t>
            </a:r>
            <a:r>
              <a:rPr lang="nl-NL"/>
              <a:t>).</a:t>
            </a:r>
          </a:p>
          <a:p>
            <a:pPr marL="0" indent="0">
              <a:buNone/>
            </a:pPr>
            <a:r>
              <a:rPr lang="nl-NL">
                <a:solidFill>
                  <a:schemeClr val="bg2"/>
                </a:solidFill>
              </a:rPr>
              <a:t>Amnesty strijdt voor mensenrechten, (a: behalve, b: ook) voor mensen die hun land hebben verlaten. Zij hebben (a: juist, b: geen) recht op bescherming.</a:t>
            </a:r>
          </a:p>
          <a:p>
            <a:pPr marL="0" indent="0">
              <a:buNone/>
            </a:pPr>
            <a:r>
              <a:rPr lang="nl-NL">
                <a:solidFill>
                  <a:schemeClr val="bg2"/>
                </a:solidFill>
              </a:rPr>
              <a:t>Ook is het zo dat als je iets hebt gedaan wat niet mag Amnesty erop toeziet dat je (a: genoeg straf krijgt, b: eerlijk behandeld wordt).</a:t>
            </a:r>
          </a:p>
          <a:p>
            <a:pPr marL="0" indent="0">
              <a:buNone/>
            </a:pPr>
            <a:r>
              <a:rPr lang="nl-NL">
                <a:solidFill>
                  <a:schemeClr val="bg2"/>
                </a:solidFill>
              </a:rPr>
              <a:t>Om dit werk te kunnen blijven doen krijgt Amnesty vooral geld van (a: donateurs, b: regeringen van een aantal landen, bijvoorbeeld Engeland)</a:t>
            </a:r>
            <a:endParaRPr lang="en-NL">
              <a:solidFill>
                <a:schemeClr val="bg2"/>
              </a:solidFill>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79600" cy="812187"/>
          </a:xfrm>
        </p:spPr>
        <p:txBody>
          <a:bodyPr/>
          <a:lstStyle/>
          <a:p>
            <a:r>
              <a:rPr lang="nl-NL"/>
              <a:t>Vul in onderstaand verhaal de juiste woorden in om meer te weten te komen over voor wat en wie Amnesty actievoert</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3192010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a:normAutofit fontScale="70000" lnSpcReduction="20000"/>
          </a:bodyPr>
          <a:lstStyle/>
          <a:p>
            <a:pPr marL="0" indent="0">
              <a:buNone/>
            </a:pPr>
            <a:r>
              <a:rPr lang="nl-NL">
                <a:solidFill>
                  <a:schemeClr val="bg2"/>
                </a:solidFill>
              </a:rPr>
              <a:t>Na de Tweede Wereldoorlog werd de Universele Verklaring van de Rechten van de Mens aangenomen, dit was in (a: 1948, b: 1917).</a:t>
            </a:r>
          </a:p>
          <a:p>
            <a:pPr marL="0" indent="0">
              <a:buNone/>
            </a:pPr>
            <a:r>
              <a:rPr lang="nl-NL">
                <a:solidFill>
                  <a:schemeClr val="bg2"/>
                </a:solidFill>
              </a:rPr>
              <a:t>Amnesty werd 13 jaar later opgericht. Hun slogan is dan ook: ’</a:t>
            </a:r>
            <a:r>
              <a:rPr lang="nl-NL" err="1">
                <a:solidFill>
                  <a:schemeClr val="bg2"/>
                </a:solidFill>
              </a:rPr>
              <a:t>fighting</a:t>
            </a:r>
            <a:r>
              <a:rPr lang="nl-NL">
                <a:solidFill>
                  <a:schemeClr val="bg2"/>
                </a:solidFill>
              </a:rPr>
              <a:t> bad </a:t>
            </a:r>
            <a:r>
              <a:rPr lang="nl-NL" err="1">
                <a:solidFill>
                  <a:schemeClr val="bg2"/>
                </a:solidFill>
              </a:rPr>
              <a:t>guys</a:t>
            </a:r>
            <a:r>
              <a:rPr lang="nl-NL">
                <a:solidFill>
                  <a:schemeClr val="bg2"/>
                </a:solidFill>
              </a:rPr>
              <a:t> </a:t>
            </a:r>
            <a:r>
              <a:rPr lang="nl-NL" err="1">
                <a:solidFill>
                  <a:schemeClr val="bg2"/>
                </a:solidFill>
              </a:rPr>
              <a:t>since</a:t>
            </a:r>
            <a:r>
              <a:rPr lang="nl-NL">
                <a:solidFill>
                  <a:schemeClr val="bg2"/>
                </a:solidFill>
              </a:rPr>
              <a:t> (a: 1961, b: 1981).</a:t>
            </a:r>
          </a:p>
          <a:p>
            <a:pPr marL="0" indent="0">
              <a:buNone/>
            </a:pPr>
            <a:r>
              <a:rPr lang="nl-NL"/>
              <a:t>Amnesty strijdt voor mensenrechten, (</a:t>
            </a:r>
            <a:r>
              <a:rPr lang="nl-NL">
                <a:highlight>
                  <a:srgbClr val="99CCFF"/>
                </a:highlight>
              </a:rPr>
              <a:t>a: behalve</a:t>
            </a:r>
            <a:r>
              <a:rPr lang="nl-NL"/>
              <a:t>, </a:t>
            </a:r>
            <a:r>
              <a:rPr lang="nl-NL">
                <a:highlight>
                  <a:srgbClr val="FEB9A3"/>
                </a:highlight>
              </a:rPr>
              <a:t>b: ook</a:t>
            </a:r>
            <a:r>
              <a:rPr lang="nl-NL"/>
              <a:t>) van mensen die hun land hebben verlaten. Zij hebben (</a:t>
            </a:r>
            <a:r>
              <a:rPr lang="nl-NL">
                <a:highlight>
                  <a:srgbClr val="99CCFF"/>
                </a:highlight>
              </a:rPr>
              <a:t>a: juist</a:t>
            </a:r>
            <a:r>
              <a:rPr lang="nl-NL"/>
              <a:t>, </a:t>
            </a:r>
            <a:r>
              <a:rPr lang="nl-NL">
                <a:highlight>
                  <a:srgbClr val="FEB9A3"/>
                </a:highlight>
              </a:rPr>
              <a:t>b: geen</a:t>
            </a:r>
            <a:r>
              <a:rPr lang="nl-NL"/>
              <a:t>) recht op bescherming.</a:t>
            </a:r>
          </a:p>
          <a:p>
            <a:pPr marL="0" indent="0">
              <a:buNone/>
            </a:pPr>
            <a:r>
              <a:rPr lang="nl-NL">
                <a:solidFill>
                  <a:schemeClr val="bg2"/>
                </a:solidFill>
              </a:rPr>
              <a:t>Ook is het zo dat als je iets hebt gedaan wat niet mag Amnesty erop toeziet dat je (a: genoeg straf krijgt, b: eerlijk behandeld wordt).</a:t>
            </a:r>
          </a:p>
          <a:p>
            <a:pPr marL="0" indent="0">
              <a:buNone/>
            </a:pPr>
            <a:r>
              <a:rPr lang="nl-NL">
                <a:solidFill>
                  <a:schemeClr val="bg2"/>
                </a:solidFill>
              </a:rPr>
              <a:t>Om dit werk te kunnen blijven doen krijgt Amnesty vooral geld van (a: donateurs, b: regeringen van een aantal landen, bijvoorbeeld Engeland)</a:t>
            </a:r>
            <a:endParaRPr lang="en-NL">
              <a:solidFill>
                <a:schemeClr val="bg2"/>
              </a:solidFill>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79600" cy="812187"/>
          </a:xfrm>
        </p:spPr>
        <p:txBody>
          <a:bodyPr/>
          <a:lstStyle/>
          <a:p>
            <a:r>
              <a:rPr lang="nl-NL"/>
              <a:t>Vul in onderstaand verhaal de juiste woorden in om meer te weten te komen over voor wat en wie Amnesty actievoert</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3052741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a:normAutofit fontScale="70000" lnSpcReduction="20000"/>
          </a:bodyPr>
          <a:lstStyle/>
          <a:p>
            <a:pPr marL="0" indent="0">
              <a:buNone/>
            </a:pPr>
            <a:r>
              <a:rPr lang="nl-NL">
                <a:solidFill>
                  <a:schemeClr val="bg2"/>
                </a:solidFill>
              </a:rPr>
              <a:t>Na de Tweede Wereldoorlog werd de Universele Verklaring van de Rechten van de Mens aangenomen, dit was in (a: 1948, b: 1917).</a:t>
            </a:r>
          </a:p>
          <a:p>
            <a:pPr marL="0" indent="0">
              <a:buNone/>
            </a:pPr>
            <a:r>
              <a:rPr lang="nl-NL">
                <a:solidFill>
                  <a:schemeClr val="bg2"/>
                </a:solidFill>
              </a:rPr>
              <a:t>Amnesty werd 13 jaar later opgericht. Hun slogan is dan ook: ’</a:t>
            </a:r>
            <a:r>
              <a:rPr lang="nl-NL" err="1">
                <a:solidFill>
                  <a:schemeClr val="bg2"/>
                </a:solidFill>
              </a:rPr>
              <a:t>fighting</a:t>
            </a:r>
            <a:r>
              <a:rPr lang="nl-NL">
                <a:solidFill>
                  <a:schemeClr val="bg2"/>
                </a:solidFill>
              </a:rPr>
              <a:t> bad </a:t>
            </a:r>
            <a:r>
              <a:rPr lang="nl-NL" err="1">
                <a:solidFill>
                  <a:schemeClr val="bg2"/>
                </a:solidFill>
              </a:rPr>
              <a:t>guys</a:t>
            </a:r>
            <a:r>
              <a:rPr lang="nl-NL">
                <a:solidFill>
                  <a:schemeClr val="bg2"/>
                </a:solidFill>
              </a:rPr>
              <a:t> </a:t>
            </a:r>
            <a:r>
              <a:rPr lang="nl-NL" err="1">
                <a:solidFill>
                  <a:schemeClr val="bg2"/>
                </a:solidFill>
              </a:rPr>
              <a:t>since</a:t>
            </a:r>
            <a:r>
              <a:rPr lang="nl-NL">
                <a:solidFill>
                  <a:schemeClr val="bg2"/>
                </a:solidFill>
              </a:rPr>
              <a:t> (a: 1961, b: 1981).</a:t>
            </a:r>
          </a:p>
          <a:p>
            <a:pPr marL="0" indent="0">
              <a:buNone/>
            </a:pPr>
            <a:r>
              <a:rPr lang="nl-NL">
                <a:solidFill>
                  <a:schemeClr val="bg2"/>
                </a:solidFill>
              </a:rPr>
              <a:t>Amnesty strijdt voor mensenrechten, (a: behalve, b: ook) voor mensen die hun land hebben verlaten. Zij hebben (a: juist, b: geen) recht op bescherming.</a:t>
            </a:r>
          </a:p>
          <a:p>
            <a:pPr marL="0" indent="0">
              <a:buNone/>
            </a:pPr>
            <a:r>
              <a:rPr lang="nl-NL"/>
              <a:t>Ook is het zo dat als je iets hebt gedaan wat niet mag, Amnesty erop toeziet dat je (</a:t>
            </a:r>
            <a:r>
              <a:rPr lang="nl-NL">
                <a:highlight>
                  <a:srgbClr val="99CCFF"/>
                </a:highlight>
              </a:rPr>
              <a:t>a: genoeg straf krijgt</a:t>
            </a:r>
            <a:r>
              <a:rPr lang="nl-NL"/>
              <a:t>, </a:t>
            </a:r>
            <a:r>
              <a:rPr lang="nl-NL">
                <a:highlight>
                  <a:srgbClr val="FEB9A3"/>
                </a:highlight>
              </a:rPr>
              <a:t>b: eerlijk behandeld wordt</a:t>
            </a:r>
            <a:r>
              <a:rPr lang="nl-NL"/>
              <a:t>).</a:t>
            </a:r>
          </a:p>
          <a:p>
            <a:pPr marL="0" indent="0">
              <a:buNone/>
            </a:pPr>
            <a:r>
              <a:rPr lang="nl-NL">
                <a:solidFill>
                  <a:schemeClr val="bg2"/>
                </a:solidFill>
              </a:rPr>
              <a:t>Om dit werk te kunnen blijven doen krijgt Amnesty vooral geld van (a: donateurs, b: regeringen van een aantal landen, bijvoorbeeld Engeland)</a:t>
            </a:r>
            <a:endParaRPr lang="en-NL">
              <a:solidFill>
                <a:schemeClr val="bg2"/>
              </a:solidFill>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79600" cy="812187"/>
          </a:xfrm>
        </p:spPr>
        <p:txBody>
          <a:bodyPr/>
          <a:lstStyle/>
          <a:p>
            <a:r>
              <a:rPr lang="nl-NL"/>
              <a:t>Vul in onderstaand verhaal de juiste woorden in om meer te weten te komen over voor wat en wie Amnesty actievoert</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3567211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a:normAutofit fontScale="70000" lnSpcReduction="20000"/>
          </a:bodyPr>
          <a:lstStyle/>
          <a:p>
            <a:pPr marL="0" indent="0">
              <a:buNone/>
            </a:pPr>
            <a:r>
              <a:rPr lang="nl-NL">
                <a:solidFill>
                  <a:schemeClr val="bg2"/>
                </a:solidFill>
              </a:rPr>
              <a:t>Na de Tweede Wereldoorlog werd de Universele Verklaring van de Rechten van de Mens aangenomen, dit was in (a: 1948, b: 1917).</a:t>
            </a:r>
          </a:p>
          <a:p>
            <a:pPr marL="0" indent="0">
              <a:buNone/>
            </a:pPr>
            <a:r>
              <a:rPr lang="nl-NL">
                <a:solidFill>
                  <a:schemeClr val="bg2"/>
                </a:solidFill>
              </a:rPr>
              <a:t>Amnesty werd 13 jaar later opgericht. Hun slogan is dan ook: ’</a:t>
            </a:r>
            <a:r>
              <a:rPr lang="nl-NL" err="1">
                <a:solidFill>
                  <a:schemeClr val="bg2"/>
                </a:solidFill>
              </a:rPr>
              <a:t>fighting</a:t>
            </a:r>
            <a:r>
              <a:rPr lang="nl-NL">
                <a:solidFill>
                  <a:schemeClr val="bg2"/>
                </a:solidFill>
              </a:rPr>
              <a:t> bad </a:t>
            </a:r>
            <a:r>
              <a:rPr lang="nl-NL" err="1">
                <a:solidFill>
                  <a:schemeClr val="bg2"/>
                </a:solidFill>
              </a:rPr>
              <a:t>guys</a:t>
            </a:r>
            <a:r>
              <a:rPr lang="nl-NL">
                <a:solidFill>
                  <a:schemeClr val="bg2"/>
                </a:solidFill>
              </a:rPr>
              <a:t> </a:t>
            </a:r>
            <a:r>
              <a:rPr lang="nl-NL" err="1">
                <a:solidFill>
                  <a:schemeClr val="bg2"/>
                </a:solidFill>
              </a:rPr>
              <a:t>since</a:t>
            </a:r>
            <a:r>
              <a:rPr lang="nl-NL">
                <a:solidFill>
                  <a:schemeClr val="bg2"/>
                </a:solidFill>
              </a:rPr>
              <a:t> (a: 1961, b: 1981).</a:t>
            </a:r>
          </a:p>
          <a:p>
            <a:pPr marL="0" indent="0">
              <a:buNone/>
            </a:pPr>
            <a:r>
              <a:rPr lang="nl-NL">
                <a:solidFill>
                  <a:schemeClr val="bg2"/>
                </a:solidFill>
              </a:rPr>
              <a:t>Amnesty strijdt voor mensenrechten, (a: behalve, b: ook) voor mensen die hun land hebben verlaten. Zij hebben (a: juist, b: geen) recht op bescherming.</a:t>
            </a:r>
          </a:p>
          <a:p>
            <a:pPr marL="0" indent="0">
              <a:buNone/>
            </a:pPr>
            <a:r>
              <a:rPr lang="nl-NL">
                <a:solidFill>
                  <a:schemeClr val="bg2"/>
                </a:solidFill>
              </a:rPr>
              <a:t>Ook is het zo dat als je iets hebt gedaan wat niet mag Amnesty erop toeziet dat je (a: genoeg straf krijgt, b: eerlijk behandeld wordt).</a:t>
            </a:r>
          </a:p>
          <a:p>
            <a:pPr marL="0" indent="0">
              <a:buNone/>
            </a:pPr>
            <a:r>
              <a:rPr lang="nl-NL"/>
              <a:t>Om dit werk te kunnen blijven doen krijgt Amnesty vooral geld van (</a:t>
            </a:r>
            <a:r>
              <a:rPr lang="nl-NL">
                <a:highlight>
                  <a:srgbClr val="99CCFF"/>
                </a:highlight>
              </a:rPr>
              <a:t>a: donateurs</a:t>
            </a:r>
            <a:r>
              <a:rPr lang="nl-NL"/>
              <a:t>, </a:t>
            </a:r>
            <a:r>
              <a:rPr lang="nl-NL">
                <a:highlight>
                  <a:srgbClr val="FEB9A3"/>
                </a:highlight>
              </a:rPr>
              <a:t>b: regeringen van een aantal landen, bijvoorbeeld Engeland</a:t>
            </a:r>
            <a:r>
              <a:rPr lang="nl-NL"/>
              <a:t>)</a:t>
            </a:r>
            <a:endParaRPr lang="en-NL"/>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79600" cy="812187"/>
          </a:xfrm>
        </p:spPr>
        <p:txBody>
          <a:bodyPr/>
          <a:lstStyle/>
          <a:p>
            <a:r>
              <a:rPr lang="nl-NL"/>
              <a:t>Vul in onderstaand verhaal de juiste woorden in om meer te weten te komen over voor wat en wie Amnesty actievoert</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2677169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364721"/>
            <a:ext cx="7736273" cy="3602941"/>
          </a:xfrm>
        </p:spPr>
        <p:txBody>
          <a:bodyPr>
            <a:normAutofit fontScale="77500" lnSpcReduction="20000"/>
          </a:bodyPr>
          <a:lstStyle/>
          <a:p>
            <a:pPr marL="0" indent="0">
              <a:buNone/>
            </a:pPr>
            <a:r>
              <a:rPr lang="nl-NL"/>
              <a:t>Na de Tweede Wereldoorlog werd de Universele Verklaring van de Rechten van de Mens aangenomen, dit was in </a:t>
            </a:r>
            <a:r>
              <a:rPr lang="nl-NL">
                <a:highlight>
                  <a:srgbClr val="99CCFF"/>
                </a:highlight>
              </a:rPr>
              <a:t>1948.</a:t>
            </a:r>
          </a:p>
          <a:p>
            <a:pPr marL="0" indent="0">
              <a:buNone/>
            </a:pPr>
            <a:r>
              <a:rPr lang="nl-NL"/>
              <a:t>Amnesty werd 13 jaar later opgericht. Hun slogan is dan ook: </a:t>
            </a:r>
            <a:r>
              <a:rPr lang="nl-NL" err="1"/>
              <a:t>fighting</a:t>
            </a:r>
            <a:r>
              <a:rPr lang="nl-NL"/>
              <a:t> bad </a:t>
            </a:r>
            <a:r>
              <a:rPr lang="nl-NL" err="1"/>
              <a:t>guys</a:t>
            </a:r>
            <a:r>
              <a:rPr lang="nl-NL"/>
              <a:t> </a:t>
            </a:r>
            <a:r>
              <a:rPr lang="nl-NL" err="1"/>
              <a:t>since</a:t>
            </a:r>
            <a:r>
              <a:rPr lang="nl-NL"/>
              <a:t> </a:t>
            </a:r>
            <a:r>
              <a:rPr lang="nl-NL">
                <a:highlight>
                  <a:srgbClr val="99CCFF"/>
                </a:highlight>
              </a:rPr>
              <a:t>1961</a:t>
            </a:r>
            <a:r>
              <a:rPr lang="nl-NL"/>
              <a:t>.</a:t>
            </a:r>
          </a:p>
          <a:p>
            <a:pPr marL="0" indent="0">
              <a:buNone/>
            </a:pPr>
            <a:r>
              <a:rPr lang="nl-NL"/>
              <a:t>Amnesty strijdt voor mensenrechten, </a:t>
            </a:r>
            <a:r>
              <a:rPr lang="nl-NL">
                <a:highlight>
                  <a:srgbClr val="FEB9A3"/>
                </a:highlight>
              </a:rPr>
              <a:t>ook</a:t>
            </a:r>
            <a:r>
              <a:rPr lang="nl-NL"/>
              <a:t> van mensen die hun land hebben verlaten. Zij hebben </a:t>
            </a:r>
            <a:r>
              <a:rPr lang="nl-NL">
                <a:highlight>
                  <a:srgbClr val="99CCFF"/>
                </a:highlight>
              </a:rPr>
              <a:t>juist</a:t>
            </a:r>
            <a:r>
              <a:rPr lang="nl-NL"/>
              <a:t> recht op bescherming.</a:t>
            </a:r>
          </a:p>
          <a:p>
            <a:pPr marL="0" indent="0">
              <a:buNone/>
            </a:pPr>
            <a:r>
              <a:rPr lang="nl-NL"/>
              <a:t>Ook is het zo dat als je iets hebt gedaan wat niet mag, Amnesty erop toeziet dat je </a:t>
            </a:r>
            <a:r>
              <a:rPr lang="nl-NL">
                <a:highlight>
                  <a:srgbClr val="FEB9A3"/>
                </a:highlight>
              </a:rPr>
              <a:t>eerlijk behandeld wordt</a:t>
            </a:r>
            <a:r>
              <a:rPr lang="nl-NL"/>
              <a:t>.</a:t>
            </a:r>
          </a:p>
          <a:p>
            <a:pPr marL="0" indent="0">
              <a:buNone/>
            </a:pPr>
            <a:br>
              <a:rPr lang="nl-NL"/>
            </a:br>
            <a:r>
              <a:rPr lang="nl-NL"/>
              <a:t>Om dit werk te kunnen blijven doen krijgt Amnesty vooral geld van </a:t>
            </a:r>
            <a:r>
              <a:rPr lang="nl-NL">
                <a:highlight>
                  <a:srgbClr val="99CCFF"/>
                </a:highlight>
              </a:rPr>
              <a:t>donateurs.</a:t>
            </a:r>
            <a:endParaRPr lang="en-NL">
              <a:highlight>
                <a:srgbClr val="99CCFF"/>
              </a:highlight>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79600" cy="812187"/>
          </a:xfrm>
        </p:spPr>
        <p:txBody>
          <a:bodyPr/>
          <a:lstStyle/>
          <a:p>
            <a:r>
              <a:rPr lang="nl-NL"/>
              <a:t>Vul in onderstaand verhaal de juiste woorden in om meer te weten te komen over voor wat en wie Amnesty actievoert</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p:txBody>
          <a:bodyPr/>
          <a:lstStyle/>
          <a:p>
            <a:endParaRPr lang="en-NL"/>
          </a:p>
        </p:txBody>
      </p:sp>
    </p:spTree>
    <p:extLst>
      <p:ext uri="{BB962C8B-B14F-4D97-AF65-F5344CB8AC3E}">
        <p14:creationId xmlns:p14="http://schemas.microsoft.com/office/powerpoint/2010/main" val="3033696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a:xfrm>
            <a:off x="1054800" y="2650472"/>
            <a:ext cx="8432100" cy="4283728"/>
          </a:xfrm>
        </p:spPr>
        <p:txBody>
          <a:bodyPr>
            <a:normAutofit fontScale="85000" lnSpcReduction="20000"/>
          </a:bodyPr>
          <a:lstStyle/>
          <a:p>
            <a:pPr marL="514350" indent="-514350">
              <a:buAutoNum type="arabicPeriod"/>
            </a:pPr>
            <a:r>
              <a:rPr lang="nl-NL"/>
              <a:t>Je hebt recht op eigendom: je mag bijvoorbeeld niet zomaar uit je huis gezet worden.</a:t>
            </a:r>
          </a:p>
          <a:p>
            <a:pPr marL="514350" indent="-514350">
              <a:buAutoNum type="arabicPeriod"/>
            </a:pPr>
            <a:r>
              <a:rPr lang="nl-NL"/>
              <a:t>Je mag lid worden van een vereniging. </a:t>
            </a:r>
          </a:p>
          <a:p>
            <a:pPr marL="514350" indent="-514350">
              <a:buAutoNum type="arabicPeriod"/>
            </a:pPr>
            <a:r>
              <a:rPr lang="nl-NL"/>
              <a:t>Je hebt recht op privacy.</a:t>
            </a:r>
          </a:p>
          <a:p>
            <a:pPr marL="514350" indent="-514350">
              <a:buAutoNum type="arabicPeriod"/>
            </a:pPr>
            <a:r>
              <a:rPr lang="nl-NL"/>
              <a:t>Iedereen wordt vrij en met gelijke rechten geboren, discriminatie is dus verboden.</a:t>
            </a:r>
          </a:p>
          <a:p>
            <a:pPr marL="514350" indent="-514350">
              <a:buAutoNum type="arabicPeriod"/>
            </a:pPr>
            <a:r>
              <a:rPr lang="nl-NL"/>
              <a:t>Je hebt recht op rust en vrije tijd.</a:t>
            </a:r>
          </a:p>
          <a:p>
            <a:pPr marL="514350" indent="-514350">
              <a:buAutoNum type="arabicPeriod"/>
            </a:pPr>
            <a:endParaRPr lang="nl-NL"/>
          </a:p>
          <a:p>
            <a:pPr marL="0" indent="0">
              <a:buNone/>
            </a:pPr>
            <a:r>
              <a:rPr lang="nl-NL">
                <a:highlight>
                  <a:srgbClr val="AFFFCA"/>
                </a:highlight>
              </a:rPr>
              <a:t>• A: De goede volgorde is: 4, 3, 1, 2 &amp; 5</a:t>
            </a:r>
          </a:p>
          <a:p>
            <a:pPr marL="0" indent="0">
              <a:buNone/>
            </a:pPr>
            <a:r>
              <a:rPr lang="nl-NL">
                <a:highlight>
                  <a:srgbClr val="AFFFCA"/>
                </a:highlight>
              </a:rPr>
              <a:t>• B: De goede volgorde is: 4, 1, 3, 5 &amp; 2</a:t>
            </a:r>
          </a:p>
          <a:p>
            <a:pPr marL="0" indent="0">
              <a:buNone/>
            </a:pPr>
            <a:r>
              <a:rPr lang="nl-NL">
                <a:highlight>
                  <a:srgbClr val="FF7C5D"/>
                </a:highlight>
              </a:rPr>
              <a:t>• C: Alle rechten zijn even belangrijk, je kan ze om die reden niet indelen.</a:t>
            </a:r>
            <a:endParaRPr lang="en-NL">
              <a:highlight>
                <a:srgbClr val="FF7C5D"/>
              </a:highlight>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0" y="1008159"/>
            <a:ext cx="7431473" cy="812187"/>
          </a:xfrm>
        </p:spPr>
        <p:txBody>
          <a:bodyPr/>
          <a:lstStyle/>
          <a:p>
            <a:r>
              <a:rPr lang="nl-NL"/>
              <a:t>Met zoveel mensenrechten moeten er wel rechten zijn die belangrijker zijn dan andere, toch?</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a:xfrm>
            <a:off x="1054801" y="1797068"/>
            <a:ext cx="7431472" cy="590931"/>
          </a:xfrm>
        </p:spPr>
        <p:txBody>
          <a:bodyPr/>
          <a:lstStyle/>
          <a:p>
            <a:r>
              <a:rPr lang="nl-NL"/>
              <a:t>Zet onderstaande mensenrechten op de goede volgorde van </a:t>
            </a:r>
            <a:r>
              <a:rPr lang="nl-NL" i="1"/>
              <a:t>minst</a:t>
            </a:r>
            <a:r>
              <a:rPr lang="nl-NL"/>
              <a:t> belangrijk naar </a:t>
            </a:r>
            <a:r>
              <a:rPr lang="nl-NL" i="1"/>
              <a:t>meest </a:t>
            </a:r>
            <a:r>
              <a:rPr lang="nl-NL"/>
              <a:t>belangrijk.</a:t>
            </a:r>
            <a:endParaRPr lang="en-NL"/>
          </a:p>
        </p:txBody>
      </p:sp>
    </p:spTree>
    <p:extLst>
      <p:ext uri="{BB962C8B-B14F-4D97-AF65-F5344CB8AC3E}">
        <p14:creationId xmlns:p14="http://schemas.microsoft.com/office/powerpoint/2010/main" val="402283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t>App? Mail? Brief!</a:t>
            </a:r>
            <a:br>
              <a:rPr lang="nl-NL"/>
            </a:br>
            <a:br>
              <a:rPr lang="nl-NL"/>
            </a:br>
            <a:r>
              <a:rPr lang="nl-NL" b="0"/>
              <a:t>Hoe schrijf je eigenlijk een goede brief?</a:t>
            </a:r>
            <a:endParaRPr lang="en-NL" b="0"/>
          </a:p>
        </p:txBody>
      </p:sp>
    </p:spTree>
    <p:extLst>
      <p:ext uri="{BB962C8B-B14F-4D97-AF65-F5344CB8AC3E}">
        <p14:creationId xmlns:p14="http://schemas.microsoft.com/office/powerpoint/2010/main" val="2179395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p:txBody>
          <a:bodyPr/>
          <a:lstStyle/>
          <a:p>
            <a:r>
              <a:rPr lang="nl-NL"/>
              <a:t>Zet een komma tussen de plaatsnaam en de datum.</a:t>
            </a:r>
          </a:p>
          <a:p>
            <a:r>
              <a:rPr lang="nl-NL"/>
              <a:t>Schrijf de plaatsnaam </a:t>
            </a:r>
            <a:r>
              <a:rPr lang="nl-NL" b="1"/>
              <a:t>altijd</a:t>
            </a:r>
            <a:r>
              <a:rPr lang="nl-NL"/>
              <a:t> met een </a:t>
            </a:r>
            <a:r>
              <a:rPr lang="nl-NL" b="1" u="sng"/>
              <a:t>H</a:t>
            </a:r>
            <a:r>
              <a:rPr lang="nl-NL"/>
              <a:t>oofdletter.</a:t>
            </a:r>
          </a:p>
          <a:p>
            <a:r>
              <a:rPr lang="nl-NL"/>
              <a:t>Schrijf de maand altijd met een kleine letter.</a:t>
            </a:r>
          </a:p>
          <a:p>
            <a:r>
              <a:rPr lang="nl-NL"/>
              <a:t>Schrijf de datum altijd voluit.</a:t>
            </a:r>
            <a:endParaRPr lang="en-NL"/>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p:txBody>
          <a:bodyPr/>
          <a:lstStyle/>
          <a:p>
            <a:r>
              <a:rPr lang="nl-NL"/>
              <a:t>Stap 1: Plaats en datum</a:t>
            </a:r>
            <a:endParaRPr lang="en-NL"/>
          </a:p>
        </p:txBody>
      </p:sp>
      <p:pic>
        <p:nvPicPr>
          <p:cNvPr id="1030" name="Picture 6" descr="Paper Notebook Clip art - paper vector png download - 900*1200 - Free ...">
            <a:extLst>
              <a:ext uri="{FF2B5EF4-FFF2-40B4-BE49-F238E27FC236}">
                <a16:creationId xmlns:a16="http://schemas.microsoft.com/office/drawing/2014/main" id="{2FCC557A-D4CE-16CF-40A7-3819EA024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49" y="364546"/>
            <a:ext cx="2183699" cy="29115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Paper Notebook Clip art - paper vector png download - 900*1200 - Free ...">
            <a:extLst>
              <a:ext uri="{FF2B5EF4-FFF2-40B4-BE49-F238E27FC236}">
                <a16:creationId xmlns:a16="http://schemas.microsoft.com/office/drawing/2014/main" id="{1A78AEC5-B919-CF6D-1894-C3CEE0BEB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850" y="3853673"/>
            <a:ext cx="2183699" cy="29115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2" name="Inkt 61">
                <a:extLst>
                  <a:ext uri="{FF2B5EF4-FFF2-40B4-BE49-F238E27FC236}">
                    <a16:creationId xmlns:a16="http://schemas.microsoft.com/office/drawing/2014/main" id="{D443A711-446C-A5A6-13E6-FA7B0D4CD454}"/>
                  </a:ext>
                </a:extLst>
              </p14:cNvPr>
              <p14:cNvContentPartPr/>
              <p14:nvPr/>
            </p14:nvContentPartPr>
            <p14:xfrm>
              <a:off x="8572110" y="1484310"/>
              <a:ext cx="1301040" cy="1715760"/>
            </p14:xfrm>
          </p:contentPart>
        </mc:Choice>
        <mc:Fallback xmlns="">
          <p:pic>
            <p:nvPicPr>
              <p:cNvPr id="62" name="Inkt 61">
                <a:extLst>
                  <a:ext uri="{FF2B5EF4-FFF2-40B4-BE49-F238E27FC236}">
                    <a16:creationId xmlns:a16="http://schemas.microsoft.com/office/drawing/2014/main" id="{D443A711-446C-A5A6-13E6-FA7B0D4CD454}"/>
                  </a:ext>
                </a:extLst>
              </p:cNvPr>
              <p:cNvPicPr/>
              <p:nvPr/>
            </p:nvPicPr>
            <p:blipFill>
              <a:blip r:embed="rId4"/>
              <a:stretch>
                <a:fillRect/>
              </a:stretch>
            </p:blipFill>
            <p:spPr>
              <a:xfrm>
                <a:off x="8565990" y="1478190"/>
                <a:ext cx="1313280" cy="172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3" name="Inkt 62">
                <a:extLst>
                  <a:ext uri="{FF2B5EF4-FFF2-40B4-BE49-F238E27FC236}">
                    <a16:creationId xmlns:a16="http://schemas.microsoft.com/office/drawing/2014/main" id="{51E29ADF-1225-53B1-E82E-A2A10DC587C9}"/>
                  </a:ext>
                </a:extLst>
              </p14:cNvPr>
              <p14:cNvContentPartPr/>
              <p14:nvPr/>
            </p14:nvContentPartPr>
            <p14:xfrm>
              <a:off x="3276870" y="-2305050"/>
              <a:ext cx="360" cy="360"/>
            </p14:xfrm>
          </p:contentPart>
        </mc:Choice>
        <mc:Fallback xmlns="">
          <p:pic>
            <p:nvPicPr>
              <p:cNvPr id="63" name="Inkt 62">
                <a:extLst>
                  <a:ext uri="{FF2B5EF4-FFF2-40B4-BE49-F238E27FC236}">
                    <a16:creationId xmlns:a16="http://schemas.microsoft.com/office/drawing/2014/main" id="{51E29ADF-1225-53B1-E82E-A2A10DC587C9}"/>
                  </a:ext>
                </a:extLst>
              </p:cNvPr>
              <p:cNvPicPr/>
              <p:nvPr/>
            </p:nvPicPr>
            <p:blipFill>
              <a:blip r:embed="rId6"/>
              <a:stretch>
                <a:fillRect/>
              </a:stretch>
            </p:blipFill>
            <p:spPr>
              <a:xfrm>
                <a:off x="3270750" y="-231117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24" name="Inkt 1023">
                <a:extLst>
                  <a:ext uri="{FF2B5EF4-FFF2-40B4-BE49-F238E27FC236}">
                    <a16:creationId xmlns:a16="http://schemas.microsoft.com/office/drawing/2014/main" id="{4833E324-8565-3863-5678-9BCEDB80C175}"/>
                  </a:ext>
                </a:extLst>
              </p14:cNvPr>
              <p14:cNvContentPartPr/>
              <p14:nvPr/>
            </p14:nvContentPartPr>
            <p14:xfrm>
              <a:off x="6763110" y="5353230"/>
              <a:ext cx="980640" cy="1333080"/>
            </p14:xfrm>
          </p:contentPart>
        </mc:Choice>
        <mc:Fallback xmlns="">
          <p:pic>
            <p:nvPicPr>
              <p:cNvPr id="1024" name="Inkt 1023">
                <a:extLst>
                  <a:ext uri="{FF2B5EF4-FFF2-40B4-BE49-F238E27FC236}">
                    <a16:creationId xmlns:a16="http://schemas.microsoft.com/office/drawing/2014/main" id="{4833E324-8565-3863-5678-9BCEDB80C175}"/>
                  </a:ext>
                </a:extLst>
              </p:cNvPr>
              <p:cNvPicPr/>
              <p:nvPr/>
            </p:nvPicPr>
            <p:blipFill>
              <a:blip r:embed="rId8"/>
              <a:stretch>
                <a:fillRect/>
              </a:stretch>
            </p:blipFill>
            <p:spPr>
              <a:xfrm>
                <a:off x="6756990" y="5347110"/>
                <a:ext cx="992880" cy="1345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29" name="Inkt 1028">
                <a:extLst>
                  <a:ext uri="{FF2B5EF4-FFF2-40B4-BE49-F238E27FC236}">
                    <a16:creationId xmlns:a16="http://schemas.microsoft.com/office/drawing/2014/main" id="{08ADB748-709B-7A7A-AE0E-9C2DBB5F4063}"/>
                  </a:ext>
                </a:extLst>
              </p14:cNvPr>
              <p14:cNvContentPartPr/>
              <p14:nvPr/>
            </p14:nvContentPartPr>
            <p14:xfrm>
              <a:off x="6647550" y="5523870"/>
              <a:ext cx="934560" cy="874440"/>
            </p14:xfrm>
          </p:contentPart>
        </mc:Choice>
        <mc:Fallback xmlns="">
          <p:pic>
            <p:nvPicPr>
              <p:cNvPr id="1029" name="Inkt 1028">
                <a:extLst>
                  <a:ext uri="{FF2B5EF4-FFF2-40B4-BE49-F238E27FC236}">
                    <a16:creationId xmlns:a16="http://schemas.microsoft.com/office/drawing/2014/main" id="{08ADB748-709B-7A7A-AE0E-9C2DBB5F4063}"/>
                  </a:ext>
                </a:extLst>
              </p:cNvPr>
              <p:cNvPicPr/>
              <p:nvPr/>
            </p:nvPicPr>
            <p:blipFill>
              <a:blip r:embed="rId10"/>
              <a:stretch>
                <a:fillRect/>
              </a:stretch>
            </p:blipFill>
            <p:spPr>
              <a:xfrm>
                <a:off x="6641430" y="5517750"/>
                <a:ext cx="946800" cy="886680"/>
              </a:xfrm>
              <a:prstGeom prst="rect">
                <a:avLst/>
              </a:prstGeom>
            </p:spPr>
          </p:pic>
        </mc:Fallback>
      </mc:AlternateContent>
      <p:sp>
        <p:nvSpPr>
          <p:cNvPr id="1031" name="Tekstvak 1030">
            <a:extLst>
              <a:ext uri="{FF2B5EF4-FFF2-40B4-BE49-F238E27FC236}">
                <a16:creationId xmlns:a16="http://schemas.microsoft.com/office/drawing/2014/main" id="{7FB49D03-C1D3-7195-D684-E17DCBAA7254}"/>
              </a:ext>
            </a:extLst>
          </p:cNvPr>
          <p:cNvSpPr txBox="1"/>
          <p:nvPr/>
        </p:nvSpPr>
        <p:spPr>
          <a:xfrm>
            <a:off x="7415158" y="3996668"/>
            <a:ext cx="1580219" cy="646331"/>
          </a:xfrm>
          <a:prstGeom prst="rect">
            <a:avLst/>
          </a:prstGeom>
          <a:noFill/>
        </p:spPr>
        <p:txBody>
          <a:bodyPr wrap="square" rtlCol="0">
            <a:spAutoFit/>
          </a:bodyPr>
          <a:lstStyle/>
          <a:p>
            <a:r>
              <a:rPr lang="nl-NL" err="1"/>
              <a:t>amsterdam</a:t>
            </a:r>
            <a:r>
              <a:rPr lang="nl-NL"/>
              <a:t> 23-11-2024</a:t>
            </a:r>
          </a:p>
        </p:txBody>
      </p:sp>
      <p:sp>
        <p:nvSpPr>
          <p:cNvPr id="1032" name="Tekstvak 1031">
            <a:extLst>
              <a:ext uri="{FF2B5EF4-FFF2-40B4-BE49-F238E27FC236}">
                <a16:creationId xmlns:a16="http://schemas.microsoft.com/office/drawing/2014/main" id="{8799B951-1A35-7E01-B28D-EB0495A570AF}"/>
              </a:ext>
            </a:extLst>
          </p:cNvPr>
          <p:cNvSpPr txBox="1"/>
          <p:nvPr/>
        </p:nvSpPr>
        <p:spPr>
          <a:xfrm>
            <a:off x="8995377" y="531723"/>
            <a:ext cx="1596423" cy="923330"/>
          </a:xfrm>
          <a:prstGeom prst="rect">
            <a:avLst/>
          </a:prstGeom>
          <a:noFill/>
        </p:spPr>
        <p:txBody>
          <a:bodyPr wrap="square" rtlCol="0">
            <a:spAutoFit/>
          </a:bodyPr>
          <a:lstStyle/>
          <a:p>
            <a:r>
              <a:rPr lang="nl-NL"/>
              <a:t>Amsterdam, 27 november 2023</a:t>
            </a:r>
          </a:p>
        </p:txBody>
      </p:sp>
    </p:spTree>
    <p:extLst>
      <p:ext uri="{BB962C8B-B14F-4D97-AF65-F5344CB8AC3E}">
        <p14:creationId xmlns:p14="http://schemas.microsoft.com/office/powerpoint/2010/main" val="27254458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p:txBody>
          <a:bodyPr/>
          <a:lstStyle/>
          <a:p>
            <a:endParaRPr lang="en-NL"/>
          </a:p>
        </p:txBody>
      </p:sp>
      <p:pic>
        <p:nvPicPr>
          <p:cNvPr id="1030" name="Picture 6" descr="Paper Notebook Clip art - paper vector png download - 900*1200 - Free ...">
            <a:extLst>
              <a:ext uri="{FF2B5EF4-FFF2-40B4-BE49-F238E27FC236}">
                <a16:creationId xmlns:a16="http://schemas.microsoft.com/office/drawing/2014/main" id="{2FCC557A-D4CE-16CF-40A7-3819EA024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0801" y="2400760"/>
            <a:ext cx="3169700" cy="42262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3" name="Inkt 62">
                <a:extLst>
                  <a:ext uri="{FF2B5EF4-FFF2-40B4-BE49-F238E27FC236}">
                    <a16:creationId xmlns:a16="http://schemas.microsoft.com/office/drawing/2014/main" id="{51E29ADF-1225-53B1-E82E-A2A10DC587C9}"/>
                  </a:ext>
                </a:extLst>
              </p14:cNvPr>
              <p14:cNvContentPartPr/>
              <p14:nvPr/>
            </p14:nvContentPartPr>
            <p14:xfrm>
              <a:off x="3276870" y="-2305050"/>
              <a:ext cx="360" cy="360"/>
            </p14:xfrm>
          </p:contentPart>
        </mc:Choice>
        <mc:Fallback xmlns="">
          <p:pic>
            <p:nvPicPr>
              <p:cNvPr id="63" name="Inkt 62">
                <a:extLst>
                  <a:ext uri="{FF2B5EF4-FFF2-40B4-BE49-F238E27FC236}">
                    <a16:creationId xmlns:a16="http://schemas.microsoft.com/office/drawing/2014/main" id="{51E29ADF-1225-53B1-E82E-A2A10DC587C9}"/>
                  </a:ext>
                </a:extLst>
              </p:cNvPr>
              <p:cNvPicPr/>
              <p:nvPr/>
            </p:nvPicPr>
            <p:blipFill>
              <a:blip r:embed="rId5"/>
              <a:stretch>
                <a:fillRect/>
              </a:stretch>
            </p:blipFill>
            <p:spPr>
              <a:xfrm>
                <a:off x="3270750" y="-2311170"/>
                <a:ext cx="12600" cy="12600"/>
              </a:xfrm>
              <a:prstGeom prst="rect">
                <a:avLst/>
              </a:prstGeom>
            </p:spPr>
          </p:pic>
        </mc:Fallback>
      </mc:AlternateContent>
      <p:sp>
        <p:nvSpPr>
          <p:cNvPr id="7" name="Titel 6">
            <a:extLst>
              <a:ext uri="{FF2B5EF4-FFF2-40B4-BE49-F238E27FC236}">
                <a16:creationId xmlns:a16="http://schemas.microsoft.com/office/drawing/2014/main" id="{C8BD60D4-42FB-59F9-B438-1C36B6211EFD}"/>
              </a:ext>
            </a:extLst>
          </p:cNvPr>
          <p:cNvSpPr>
            <a:spLocks noGrp="1"/>
          </p:cNvSpPr>
          <p:nvPr>
            <p:ph type="title"/>
          </p:nvPr>
        </p:nvSpPr>
        <p:spPr>
          <a:xfrm>
            <a:off x="1054801" y="994446"/>
            <a:ext cx="5832000" cy="739979"/>
          </a:xfrm>
        </p:spPr>
        <p:txBody>
          <a:bodyPr/>
          <a:lstStyle/>
          <a:p>
            <a:r>
              <a:rPr lang="nl-NL"/>
              <a:t>Stap 2: Aanhef			Stap 3: Inhoud</a:t>
            </a:r>
          </a:p>
        </p:txBody>
      </p:sp>
      <p:cxnSp>
        <p:nvCxnSpPr>
          <p:cNvPr id="10" name="Verbindingslijn: gekromd 9">
            <a:extLst>
              <a:ext uri="{FF2B5EF4-FFF2-40B4-BE49-F238E27FC236}">
                <a16:creationId xmlns:a16="http://schemas.microsoft.com/office/drawing/2014/main" id="{6CD6DEE7-C554-3BDE-835B-415A37A0F397}"/>
              </a:ext>
            </a:extLst>
          </p:cNvPr>
          <p:cNvCxnSpPr>
            <a:cxnSpLocks/>
          </p:cNvCxnSpPr>
          <p:nvPr/>
        </p:nvCxnSpPr>
        <p:spPr>
          <a:xfrm flipV="1">
            <a:off x="6231262" y="1650744"/>
            <a:ext cx="2163074" cy="2532590"/>
          </a:xfrm>
          <a:prstGeom prst="curvedConnector3">
            <a:avLst/>
          </a:prstGeom>
          <a:ln w="38100">
            <a:solidFill>
              <a:srgbClr val="EDB333"/>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291716C4-29B2-3FCB-0DEB-93CA569BC409}"/>
              </a:ext>
            </a:extLst>
          </p:cNvPr>
          <p:cNvSpPr txBox="1"/>
          <p:nvPr/>
        </p:nvSpPr>
        <p:spPr>
          <a:xfrm>
            <a:off x="790793" y="3034106"/>
            <a:ext cx="2895870" cy="1754326"/>
          </a:xfrm>
          <a:prstGeom prst="rect">
            <a:avLst/>
          </a:prstGeom>
          <a:noFill/>
        </p:spPr>
        <p:txBody>
          <a:bodyPr wrap="square" rtlCol="0">
            <a:spAutoFit/>
          </a:bodyPr>
          <a:lstStyle/>
          <a:p>
            <a:r>
              <a:rPr lang="nl-NL">
                <a:latin typeface="Amnesty Trade Gothic" panose="020B0503040303020004" pitchFamily="34" charset="0"/>
              </a:rPr>
              <a:t>De aanhef kun je op verschillende manieren schrijven</a:t>
            </a:r>
          </a:p>
          <a:p>
            <a:endParaRPr lang="nl-NL">
              <a:latin typeface="Amnesty Trade Gothic" panose="020B0503040303020004" pitchFamily="34" charset="0"/>
            </a:endParaRPr>
          </a:p>
          <a:p>
            <a:r>
              <a:rPr lang="nl-NL">
                <a:latin typeface="Amnesty Trade Gothic" panose="020B0503040303020004" pitchFamily="34" charset="0"/>
              </a:rPr>
              <a:t>Bijvoorbeeld:</a:t>
            </a:r>
            <a:br>
              <a:rPr lang="nl-NL">
                <a:latin typeface="Amnesty Trade Gothic" panose="020B0503040303020004" pitchFamily="34" charset="0"/>
              </a:rPr>
            </a:br>
            <a:r>
              <a:rPr lang="nl-NL">
                <a:latin typeface="Amnesty Trade Gothic" panose="020B0503040303020004" pitchFamily="34" charset="0"/>
              </a:rPr>
              <a:t>Geachte meneer/mevrouw,</a:t>
            </a:r>
          </a:p>
        </p:txBody>
      </p:sp>
      <p:sp>
        <p:nvSpPr>
          <p:cNvPr id="27" name="Tekstvak 26">
            <a:extLst>
              <a:ext uri="{FF2B5EF4-FFF2-40B4-BE49-F238E27FC236}">
                <a16:creationId xmlns:a16="http://schemas.microsoft.com/office/drawing/2014/main" id="{3FD77BDC-F7E6-855A-43AE-010007C478CD}"/>
              </a:ext>
            </a:extLst>
          </p:cNvPr>
          <p:cNvSpPr txBox="1"/>
          <p:nvPr/>
        </p:nvSpPr>
        <p:spPr>
          <a:xfrm>
            <a:off x="8514326" y="375391"/>
            <a:ext cx="2590800" cy="3139321"/>
          </a:xfrm>
          <a:prstGeom prst="rect">
            <a:avLst/>
          </a:prstGeom>
          <a:noFill/>
        </p:spPr>
        <p:txBody>
          <a:bodyPr wrap="square" lIns="91440" tIns="45720" rIns="91440" bIns="45720" rtlCol="0" anchor="t">
            <a:spAutoFit/>
          </a:bodyPr>
          <a:lstStyle/>
          <a:p>
            <a:r>
              <a:rPr lang="nl-NL">
                <a:latin typeface="Amnesty Trade Gothic"/>
              </a:rPr>
              <a:t>Bij de inhoud roep je de autoriteiten van het land van de activist voor wie je schrijft op om te zorgen voor gerechtigheid.</a:t>
            </a:r>
            <a:r>
              <a:rPr lang="nl-NL">
                <a:solidFill>
                  <a:srgbClr val="000000"/>
                </a:solidFill>
                <a:latin typeface="Amnesty Trade Gothic"/>
                <a:cs typeface="Segoe UI"/>
              </a:rPr>
              <a:t> </a:t>
            </a:r>
            <a:r>
              <a:rPr lang="nl-NL">
                <a:solidFill>
                  <a:srgbClr val="333333"/>
                </a:solidFill>
                <a:latin typeface="Amnesty Trade Gothic"/>
                <a:cs typeface="Segoe UI"/>
              </a:rPr>
              <a:t>Je kunt hiervoor de voorbeeldtekst gebruiken, of zelf iets verzinnen. Zorg wel dat je beleefd blijft, zodat de lezer je serieus neemt.</a:t>
            </a:r>
            <a:endParaRPr lang="nl-NL">
              <a:latin typeface="Amnesty Trade Gothic"/>
            </a:endParaRPr>
          </a:p>
        </p:txBody>
      </p:sp>
      <p:cxnSp>
        <p:nvCxnSpPr>
          <p:cNvPr id="31" name="Verbindingslijn: gekromd 30">
            <a:extLst>
              <a:ext uri="{FF2B5EF4-FFF2-40B4-BE49-F238E27FC236}">
                <a16:creationId xmlns:a16="http://schemas.microsoft.com/office/drawing/2014/main" id="{41A66D1E-A373-3AEA-C9A2-AC090884CEA6}"/>
              </a:ext>
            </a:extLst>
          </p:cNvPr>
          <p:cNvCxnSpPr>
            <a:cxnSpLocks/>
          </p:cNvCxnSpPr>
          <p:nvPr/>
        </p:nvCxnSpPr>
        <p:spPr>
          <a:xfrm rot="10800000" flipV="1">
            <a:off x="2952780" y="2959936"/>
            <a:ext cx="1718339" cy="818066"/>
          </a:xfrm>
          <a:prstGeom prst="curvedConnector3">
            <a:avLst>
              <a:gd name="adj1" fmla="val 47783"/>
            </a:avLst>
          </a:prstGeom>
          <a:ln w="38100">
            <a:solidFill>
              <a:srgbClr val="EDB333"/>
            </a:solidFill>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4159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p:txBody>
          <a:bodyPr/>
          <a:lstStyle/>
          <a:p>
            <a:endParaRPr lang="en-NL"/>
          </a:p>
        </p:txBody>
      </p:sp>
      <p:pic>
        <p:nvPicPr>
          <p:cNvPr id="1030" name="Picture 6" descr="Paper Notebook Clip art - paper vector png download - 900*1200 - Free ...">
            <a:extLst>
              <a:ext uri="{FF2B5EF4-FFF2-40B4-BE49-F238E27FC236}">
                <a16:creationId xmlns:a16="http://schemas.microsoft.com/office/drawing/2014/main" id="{2FCC557A-D4CE-16CF-40A7-3819EA0247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0801" y="2400760"/>
            <a:ext cx="3169700" cy="42262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63" name="Inkt 62">
                <a:extLst>
                  <a:ext uri="{FF2B5EF4-FFF2-40B4-BE49-F238E27FC236}">
                    <a16:creationId xmlns:a16="http://schemas.microsoft.com/office/drawing/2014/main" id="{51E29ADF-1225-53B1-E82E-A2A10DC587C9}"/>
                  </a:ext>
                </a:extLst>
              </p14:cNvPr>
              <p14:cNvContentPartPr/>
              <p14:nvPr/>
            </p14:nvContentPartPr>
            <p14:xfrm>
              <a:off x="3276870" y="-2305050"/>
              <a:ext cx="360" cy="360"/>
            </p14:xfrm>
          </p:contentPart>
        </mc:Choice>
        <mc:Fallback xmlns="">
          <p:pic>
            <p:nvPicPr>
              <p:cNvPr id="63" name="Inkt 62">
                <a:extLst>
                  <a:ext uri="{FF2B5EF4-FFF2-40B4-BE49-F238E27FC236}">
                    <a16:creationId xmlns:a16="http://schemas.microsoft.com/office/drawing/2014/main" id="{51E29ADF-1225-53B1-E82E-A2A10DC587C9}"/>
                  </a:ext>
                </a:extLst>
              </p:cNvPr>
              <p:cNvPicPr/>
              <p:nvPr/>
            </p:nvPicPr>
            <p:blipFill>
              <a:blip r:embed="rId4"/>
              <a:stretch>
                <a:fillRect/>
              </a:stretch>
            </p:blipFill>
            <p:spPr>
              <a:xfrm>
                <a:off x="3270750" y="-2311170"/>
                <a:ext cx="12600" cy="12600"/>
              </a:xfrm>
              <a:prstGeom prst="rect">
                <a:avLst/>
              </a:prstGeom>
            </p:spPr>
          </p:pic>
        </mc:Fallback>
      </mc:AlternateContent>
      <p:sp>
        <p:nvSpPr>
          <p:cNvPr id="7" name="Titel 6">
            <a:extLst>
              <a:ext uri="{FF2B5EF4-FFF2-40B4-BE49-F238E27FC236}">
                <a16:creationId xmlns:a16="http://schemas.microsoft.com/office/drawing/2014/main" id="{C8BD60D4-42FB-59F9-B438-1C36B6211EFD}"/>
              </a:ext>
            </a:extLst>
          </p:cNvPr>
          <p:cNvSpPr>
            <a:spLocks noGrp="1"/>
          </p:cNvSpPr>
          <p:nvPr>
            <p:ph type="title"/>
          </p:nvPr>
        </p:nvSpPr>
        <p:spPr>
          <a:xfrm>
            <a:off x="1085952" y="1384363"/>
            <a:ext cx="5832000" cy="452432"/>
          </a:xfrm>
        </p:spPr>
        <p:txBody>
          <a:bodyPr/>
          <a:lstStyle/>
          <a:p>
            <a:r>
              <a:rPr lang="nl-NL"/>
              <a:t>Stap 4: Afsluiting		Stap 5: Je naam</a:t>
            </a:r>
          </a:p>
        </p:txBody>
      </p:sp>
      <p:cxnSp>
        <p:nvCxnSpPr>
          <p:cNvPr id="31" name="Verbindingslijn: gekromd 30">
            <a:extLst>
              <a:ext uri="{FF2B5EF4-FFF2-40B4-BE49-F238E27FC236}">
                <a16:creationId xmlns:a16="http://schemas.microsoft.com/office/drawing/2014/main" id="{41A66D1E-A373-3AEA-C9A2-AC090884CEA6}"/>
              </a:ext>
            </a:extLst>
          </p:cNvPr>
          <p:cNvCxnSpPr>
            <a:cxnSpLocks/>
          </p:cNvCxnSpPr>
          <p:nvPr/>
        </p:nvCxnSpPr>
        <p:spPr>
          <a:xfrm rot="10800000" flipV="1">
            <a:off x="3182110" y="5161219"/>
            <a:ext cx="1718339" cy="818066"/>
          </a:xfrm>
          <a:prstGeom prst="curvedConnector3">
            <a:avLst>
              <a:gd name="adj1" fmla="val 54435"/>
            </a:avLst>
          </a:prstGeom>
          <a:ln w="38100">
            <a:solidFill>
              <a:srgbClr val="EDB333"/>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5" name="Verbindingslijn: gekromd 4">
            <a:extLst>
              <a:ext uri="{FF2B5EF4-FFF2-40B4-BE49-F238E27FC236}">
                <a16:creationId xmlns:a16="http://schemas.microsoft.com/office/drawing/2014/main" id="{B6BDF75E-95CE-819C-8910-EC7AF626265A}"/>
              </a:ext>
            </a:extLst>
          </p:cNvPr>
          <p:cNvCxnSpPr>
            <a:cxnSpLocks/>
          </p:cNvCxnSpPr>
          <p:nvPr/>
        </p:nvCxnSpPr>
        <p:spPr>
          <a:xfrm flipV="1">
            <a:off x="6637852" y="5331960"/>
            <a:ext cx="1005297" cy="946772"/>
          </a:xfrm>
          <a:prstGeom prst="curvedConnector3">
            <a:avLst>
              <a:gd name="adj1" fmla="val 50000"/>
            </a:avLst>
          </a:prstGeom>
          <a:ln w="38100">
            <a:solidFill>
              <a:srgbClr val="EDB333"/>
            </a:solidFill>
            <a:headEnd w="lg" len="lg"/>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977080F3-558A-E0A1-007B-4513BB1FF47B}"/>
              </a:ext>
            </a:extLst>
          </p:cNvPr>
          <p:cNvSpPr txBox="1"/>
          <p:nvPr/>
        </p:nvSpPr>
        <p:spPr>
          <a:xfrm>
            <a:off x="1659600" y="4457974"/>
            <a:ext cx="2247900" cy="2031325"/>
          </a:xfrm>
          <a:prstGeom prst="rect">
            <a:avLst/>
          </a:prstGeom>
          <a:noFill/>
        </p:spPr>
        <p:txBody>
          <a:bodyPr wrap="square" rtlCol="0">
            <a:spAutoFit/>
          </a:bodyPr>
          <a:lstStyle/>
          <a:p>
            <a:r>
              <a:rPr lang="nl-NL">
                <a:latin typeface="Amnesty Trade Gothic" panose="020B0503040303020004" pitchFamily="34" charset="0"/>
              </a:rPr>
              <a:t>Met de afsluiting eindigt je brief.</a:t>
            </a:r>
          </a:p>
          <a:p>
            <a:endParaRPr lang="nl-NL">
              <a:latin typeface="Amnesty Trade Gothic" panose="020B0503040303020004" pitchFamily="34" charset="0"/>
            </a:endParaRPr>
          </a:p>
          <a:p>
            <a:r>
              <a:rPr lang="nl-NL">
                <a:latin typeface="Amnesty Trade Gothic" panose="020B0503040303020004" pitchFamily="34" charset="0"/>
              </a:rPr>
              <a:t>Bijvoorbeeld:</a:t>
            </a:r>
          </a:p>
          <a:p>
            <a:endParaRPr lang="nl-NL">
              <a:latin typeface="Amnesty Trade Gothic" panose="020B0503040303020004" pitchFamily="34" charset="0"/>
            </a:endParaRPr>
          </a:p>
          <a:p>
            <a:r>
              <a:rPr lang="nl-NL">
                <a:latin typeface="Amnesty Trade Gothic" panose="020B0503040303020004" pitchFamily="34" charset="0"/>
              </a:rPr>
              <a:t>Hoogachtend,</a:t>
            </a:r>
          </a:p>
          <a:p>
            <a:endParaRPr lang="nl-NL">
              <a:latin typeface="Amnesty Trade Gothic" panose="020B0503040303020004" pitchFamily="34" charset="0"/>
            </a:endParaRPr>
          </a:p>
        </p:txBody>
      </p:sp>
      <p:sp>
        <p:nvSpPr>
          <p:cNvPr id="9" name="Tekstvak 8">
            <a:extLst>
              <a:ext uri="{FF2B5EF4-FFF2-40B4-BE49-F238E27FC236}">
                <a16:creationId xmlns:a16="http://schemas.microsoft.com/office/drawing/2014/main" id="{234979B5-515F-623A-1DC5-1417559B0E7B}"/>
              </a:ext>
            </a:extLst>
          </p:cNvPr>
          <p:cNvSpPr txBox="1"/>
          <p:nvPr/>
        </p:nvSpPr>
        <p:spPr>
          <a:xfrm>
            <a:off x="7643753" y="4593296"/>
            <a:ext cx="1737403" cy="1754326"/>
          </a:xfrm>
          <a:prstGeom prst="rect">
            <a:avLst/>
          </a:prstGeom>
          <a:noFill/>
        </p:spPr>
        <p:txBody>
          <a:bodyPr wrap="square" rtlCol="0">
            <a:spAutoFit/>
          </a:bodyPr>
          <a:lstStyle/>
          <a:p>
            <a:r>
              <a:rPr lang="nl-NL">
                <a:latin typeface="Amnesty Trade Gothic" panose="020B0503040303020004" pitchFamily="34" charset="0"/>
              </a:rPr>
              <a:t>Onderaan de afsluiting zet je alleen je voornaam, stad en land waar je woont</a:t>
            </a:r>
          </a:p>
        </p:txBody>
      </p:sp>
    </p:spTree>
    <p:extLst>
      <p:ext uri="{BB962C8B-B14F-4D97-AF65-F5344CB8AC3E}">
        <p14:creationId xmlns:p14="http://schemas.microsoft.com/office/powerpoint/2010/main" val="2455207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t>De Power van Post!</a:t>
            </a:r>
            <a:endParaRPr lang="en-NL"/>
          </a:p>
        </p:txBody>
      </p:sp>
    </p:spTree>
    <p:extLst>
      <p:ext uri="{BB962C8B-B14F-4D97-AF65-F5344CB8AC3E}">
        <p14:creationId xmlns:p14="http://schemas.microsoft.com/office/powerpoint/2010/main" val="3329742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28FD8C-55BF-510A-1706-CCA887840051}"/>
              </a:ext>
            </a:extLst>
          </p:cNvPr>
          <p:cNvSpPr>
            <a:spLocks noGrp="1"/>
          </p:cNvSpPr>
          <p:nvPr>
            <p:ph idx="1"/>
          </p:nvPr>
        </p:nvSpPr>
        <p:spPr/>
        <p:txBody>
          <a:bodyPr vert="horz" lIns="91440" tIns="45720" rIns="91440" bIns="45720" rtlCol="0" anchor="t">
            <a:normAutofit fontScale="92500" lnSpcReduction="20000"/>
          </a:bodyPr>
          <a:lstStyle/>
          <a:p>
            <a:r>
              <a:rPr lang="nl-NL"/>
              <a:t>Iedere dag komen er bij het postkantoor duizenden brieven en kaarten binnen.</a:t>
            </a:r>
          </a:p>
          <a:p>
            <a:r>
              <a:rPr lang="nl-NL"/>
              <a:t>Maar voordat de kaart bij de juiste persoon terecht kan komen, moeten al die kaarten worden gesorteerd.</a:t>
            </a:r>
          </a:p>
          <a:p>
            <a:r>
              <a:rPr lang="nl-NL">
                <a:latin typeface="Amnesty Trade Gothic"/>
              </a:rPr>
              <a:t>Om ervoor te zorgen dat dit goed gebeurt, is het belangrijk dat je het adres precies zo schrijft als in het voorbeeld.</a:t>
            </a:r>
          </a:p>
          <a:p>
            <a:endParaRPr lang="nl-NL">
              <a:latin typeface="Amnesty Trade Gothic"/>
            </a:endParaRPr>
          </a:p>
        </p:txBody>
      </p:sp>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p:txBody>
          <a:bodyPr/>
          <a:lstStyle/>
          <a:p>
            <a:r>
              <a:rPr lang="nl-NL">
                <a:latin typeface="Amnesty Trade Gothic Cn"/>
              </a:rPr>
              <a:t>Adres schrijven</a:t>
            </a:r>
            <a:endParaRPr lang="en-NL">
              <a:latin typeface="Amnesty Trade Gothic Cn"/>
            </a:endParaRPr>
          </a:p>
        </p:txBody>
      </p:sp>
    </p:spTree>
    <p:extLst>
      <p:ext uri="{BB962C8B-B14F-4D97-AF65-F5344CB8AC3E}">
        <p14:creationId xmlns:p14="http://schemas.microsoft.com/office/powerpoint/2010/main" val="2361445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t>My Right! </a:t>
            </a:r>
            <a:r>
              <a:rPr lang="nl-NL" err="1"/>
              <a:t>You</a:t>
            </a:r>
            <a:r>
              <a:rPr lang="nl-NL"/>
              <a:t> Write?</a:t>
            </a:r>
            <a:br>
              <a:rPr lang="nl-NL"/>
            </a:br>
            <a:br>
              <a:rPr lang="nl-NL"/>
            </a:br>
            <a:r>
              <a:rPr lang="nl-NL" b="0"/>
              <a:t>Voor wie gaan we dit jaar schrijven?</a:t>
            </a:r>
            <a:endParaRPr lang="en-NL" b="0"/>
          </a:p>
        </p:txBody>
      </p:sp>
    </p:spTree>
    <p:extLst>
      <p:ext uri="{BB962C8B-B14F-4D97-AF65-F5344CB8AC3E}">
        <p14:creationId xmlns:p14="http://schemas.microsoft.com/office/powerpoint/2010/main" val="3304905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F832F2-5385-DA0B-B95A-D9AB9E7AD9C1}"/>
              </a:ext>
            </a:extLst>
          </p:cNvPr>
          <p:cNvSpPr>
            <a:spLocks noGrp="1"/>
          </p:cNvSpPr>
          <p:nvPr>
            <p:ph idx="1"/>
          </p:nvPr>
        </p:nvSpPr>
        <p:spPr>
          <a:xfrm>
            <a:off x="5786704" y="2364722"/>
            <a:ext cx="3845648" cy="4226578"/>
          </a:xfrm>
        </p:spPr>
        <p:txBody>
          <a:bodyPr vert="horz" lIns="91440" tIns="45720" rIns="91440" bIns="45720" rtlCol="0" anchor="t">
            <a:normAutofit/>
          </a:bodyPr>
          <a:lstStyle/>
          <a:p>
            <a:r>
              <a:rPr lang="nl-NL" sz="2400"/>
              <a:t>Mei 2019 </a:t>
            </a:r>
          </a:p>
          <a:p>
            <a:r>
              <a:rPr lang="nl-NL" sz="2400">
                <a:latin typeface="Amnesty Trade Gothic"/>
              </a:rPr>
              <a:t>Vast voor broer </a:t>
            </a:r>
            <a:r>
              <a:rPr lang="nl-NL" sz="2400" err="1">
                <a:latin typeface="Amnesty Trade Gothic"/>
              </a:rPr>
              <a:t>Amr</a:t>
            </a:r>
            <a:r>
              <a:rPr lang="nl-NL" sz="2400">
                <a:latin typeface="Amnesty Trade Gothic"/>
              </a:rPr>
              <a:t>, die mensenrechtenactivist is </a:t>
            </a:r>
          </a:p>
          <a:p>
            <a:r>
              <a:rPr lang="nl-NL" sz="2400">
                <a:latin typeface="Amnesty Trade Gothic"/>
              </a:rPr>
              <a:t>Beenprothese </a:t>
            </a:r>
          </a:p>
          <a:p>
            <a:r>
              <a:rPr lang="nl-NL" sz="2400"/>
              <a:t>Nepzaak </a:t>
            </a:r>
            <a:endParaRPr lang="en-NL" sz="2400"/>
          </a:p>
        </p:txBody>
      </p:sp>
      <p:sp>
        <p:nvSpPr>
          <p:cNvPr id="3" name="Title 2">
            <a:extLst>
              <a:ext uri="{FF2B5EF4-FFF2-40B4-BE49-F238E27FC236}">
                <a16:creationId xmlns:a16="http://schemas.microsoft.com/office/drawing/2014/main" id="{2AAD85AC-9E9D-032B-BFF7-59423F6BB7D0}"/>
              </a:ext>
            </a:extLst>
          </p:cNvPr>
          <p:cNvSpPr>
            <a:spLocks noGrp="1"/>
          </p:cNvSpPr>
          <p:nvPr>
            <p:ph type="title"/>
          </p:nvPr>
        </p:nvSpPr>
        <p:spPr/>
        <p:txBody>
          <a:bodyPr/>
          <a:lstStyle/>
          <a:p>
            <a:r>
              <a:rPr lang="nl-NL"/>
              <a:t>OQBA HASHAD</a:t>
            </a:r>
            <a:endParaRPr lang="en-NL"/>
          </a:p>
        </p:txBody>
      </p:sp>
      <p:sp>
        <p:nvSpPr>
          <p:cNvPr id="4" name="Text Placeholder 3">
            <a:extLst>
              <a:ext uri="{FF2B5EF4-FFF2-40B4-BE49-F238E27FC236}">
                <a16:creationId xmlns:a16="http://schemas.microsoft.com/office/drawing/2014/main" id="{B85446B1-8144-F7FD-BF04-CD307F661749}"/>
              </a:ext>
            </a:extLst>
          </p:cNvPr>
          <p:cNvSpPr>
            <a:spLocks noGrp="1"/>
          </p:cNvSpPr>
          <p:nvPr>
            <p:ph type="body" sz="quarter" idx="10"/>
          </p:nvPr>
        </p:nvSpPr>
        <p:spPr/>
        <p:txBody>
          <a:bodyPr/>
          <a:lstStyle/>
          <a:p>
            <a:r>
              <a:rPr lang="nl-NL"/>
              <a:t>Egypte</a:t>
            </a:r>
            <a:endParaRPr lang="en-NL"/>
          </a:p>
        </p:txBody>
      </p:sp>
    </p:spTree>
    <p:extLst>
      <p:ext uri="{BB962C8B-B14F-4D97-AF65-F5344CB8AC3E}">
        <p14:creationId xmlns:p14="http://schemas.microsoft.com/office/powerpoint/2010/main" val="4166035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F832F2-5385-DA0B-B95A-D9AB9E7AD9C1}"/>
              </a:ext>
            </a:extLst>
          </p:cNvPr>
          <p:cNvSpPr>
            <a:spLocks noGrp="1"/>
          </p:cNvSpPr>
          <p:nvPr>
            <p:ph idx="1"/>
          </p:nvPr>
        </p:nvSpPr>
        <p:spPr>
          <a:xfrm>
            <a:off x="5786704" y="2364722"/>
            <a:ext cx="4405046" cy="4150378"/>
          </a:xfrm>
        </p:spPr>
        <p:txBody>
          <a:bodyPr vert="horz" lIns="91440" tIns="45720" rIns="91440" bIns="45720" rtlCol="0" anchor="t">
            <a:normAutofit lnSpcReduction="10000"/>
          </a:bodyPr>
          <a:lstStyle/>
          <a:p>
            <a:r>
              <a:rPr lang="nl-NL"/>
              <a:t>Wat doet dit verhaal met je?</a:t>
            </a:r>
          </a:p>
          <a:p>
            <a:r>
              <a:rPr lang="nl-NL"/>
              <a:t>Wat zouden jullie doen als je in zijn situatie was?</a:t>
            </a:r>
          </a:p>
          <a:p>
            <a:r>
              <a:rPr lang="nl-NL"/>
              <a:t>Wat verwachten jullie van de overheid in situaties zoals deze?</a:t>
            </a:r>
          </a:p>
          <a:p>
            <a:r>
              <a:rPr lang="nl-NL">
                <a:latin typeface="Amnesty Trade Gothic"/>
              </a:rPr>
              <a:t>Welke artikelen van de UVRM worden hier geschonden?</a:t>
            </a:r>
            <a:endParaRPr lang="en-NL">
              <a:latin typeface="Amnesty Trade Gothic"/>
            </a:endParaRPr>
          </a:p>
          <a:p>
            <a:endParaRPr lang="en-NL"/>
          </a:p>
        </p:txBody>
      </p:sp>
      <p:sp>
        <p:nvSpPr>
          <p:cNvPr id="3" name="Title 2">
            <a:extLst>
              <a:ext uri="{FF2B5EF4-FFF2-40B4-BE49-F238E27FC236}">
                <a16:creationId xmlns:a16="http://schemas.microsoft.com/office/drawing/2014/main" id="{2AAD85AC-9E9D-032B-BFF7-59423F6BB7D0}"/>
              </a:ext>
            </a:extLst>
          </p:cNvPr>
          <p:cNvSpPr>
            <a:spLocks noGrp="1"/>
          </p:cNvSpPr>
          <p:nvPr>
            <p:ph type="title"/>
          </p:nvPr>
        </p:nvSpPr>
        <p:spPr/>
        <p:txBody>
          <a:bodyPr/>
          <a:lstStyle/>
          <a:p>
            <a:r>
              <a:rPr lang="nl-NL"/>
              <a:t>OQBA HASHAD</a:t>
            </a:r>
            <a:endParaRPr lang="en-NL"/>
          </a:p>
        </p:txBody>
      </p:sp>
      <p:sp>
        <p:nvSpPr>
          <p:cNvPr id="4" name="Text Placeholder 3">
            <a:extLst>
              <a:ext uri="{FF2B5EF4-FFF2-40B4-BE49-F238E27FC236}">
                <a16:creationId xmlns:a16="http://schemas.microsoft.com/office/drawing/2014/main" id="{B85446B1-8144-F7FD-BF04-CD307F661749}"/>
              </a:ext>
            </a:extLst>
          </p:cNvPr>
          <p:cNvSpPr>
            <a:spLocks noGrp="1"/>
          </p:cNvSpPr>
          <p:nvPr>
            <p:ph type="body" sz="quarter" idx="10"/>
          </p:nvPr>
        </p:nvSpPr>
        <p:spPr/>
        <p:txBody>
          <a:bodyPr/>
          <a:lstStyle/>
          <a:p>
            <a:r>
              <a:rPr lang="nl-NL"/>
              <a:t>Egypte</a:t>
            </a:r>
            <a:endParaRPr lang="en-NL"/>
          </a:p>
        </p:txBody>
      </p:sp>
    </p:spTree>
    <p:extLst>
      <p:ext uri="{BB962C8B-B14F-4D97-AF65-F5344CB8AC3E}">
        <p14:creationId xmlns:p14="http://schemas.microsoft.com/office/powerpoint/2010/main" val="4130021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328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1DBF4A-4C22-CA8B-F0D8-44A84998A900}"/>
              </a:ext>
            </a:extLst>
          </p:cNvPr>
          <p:cNvSpPr>
            <a:spLocks noGrp="1"/>
          </p:cNvSpPr>
          <p:nvPr>
            <p:ph type="title"/>
          </p:nvPr>
        </p:nvSpPr>
        <p:spPr/>
        <p:txBody>
          <a:bodyPr/>
          <a:lstStyle/>
          <a:p>
            <a:r>
              <a:rPr lang="nl-NL"/>
              <a:t>KYUNG SEOK PARK</a:t>
            </a:r>
            <a:endParaRPr lang="en-NL"/>
          </a:p>
        </p:txBody>
      </p:sp>
      <p:sp>
        <p:nvSpPr>
          <p:cNvPr id="4" name="Text Placeholder 3">
            <a:extLst>
              <a:ext uri="{FF2B5EF4-FFF2-40B4-BE49-F238E27FC236}">
                <a16:creationId xmlns:a16="http://schemas.microsoft.com/office/drawing/2014/main" id="{055BC4AC-4287-8DDA-DDA4-51F66A8E21C4}"/>
              </a:ext>
            </a:extLst>
          </p:cNvPr>
          <p:cNvSpPr>
            <a:spLocks noGrp="1"/>
          </p:cNvSpPr>
          <p:nvPr>
            <p:ph type="body" sz="quarter" idx="10"/>
          </p:nvPr>
        </p:nvSpPr>
        <p:spPr/>
        <p:txBody>
          <a:bodyPr/>
          <a:lstStyle/>
          <a:p>
            <a:r>
              <a:rPr lang="nl-NL"/>
              <a:t>Zuid-Korea</a:t>
            </a:r>
            <a:endParaRPr lang="en-NL"/>
          </a:p>
        </p:txBody>
      </p:sp>
      <p:sp>
        <p:nvSpPr>
          <p:cNvPr id="7" name="Tijdelijke aanduiding voor inhoud 6">
            <a:extLst>
              <a:ext uri="{FF2B5EF4-FFF2-40B4-BE49-F238E27FC236}">
                <a16:creationId xmlns:a16="http://schemas.microsoft.com/office/drawing/2014/main" id="{AE640D72-2F24-1D51-7F61-3320DD2BC51D}"/>
              </a:ext>
            </a:extLst>
          </p:cNvPr>
          <p:cNvSpPr>
            <a:spLocks noGrp="1"/>
          </p:cNvSpPr>
          <p:nvPr>
            <p:ph idx="1"/>
          </p:nvPr>
        </p:nvSpPr>
        <p:spPr>
          <a:xfrm>
            <a:off x="291279" y="2614067"/>
            <a:ext cx="6027344" cy="3315116"/>
          </a:xfrm>
        </p:spPr>
        <p:txBody>
          <a:bodyPr>
            <a:normAutofit/>
          </a:bodyPr>
          <a:lstStyle/>
          <a:p>
            <a:r>
              <a:rPr lang="nl-NL" sz="2400">
                <a:latin typeface="Amnesty Trade Gothic" panose="020B0503040303020004" pitchFamily="34" charset="0"/>
              </a:rPr>
              <a:t>Komt op voor de rechten van mensen met een beperking</a:t>
            </a:r>
          </a:p>
          <a:p>
            <a:r>
              <a:rPr lang="nl-NL" sz="2400">
                <a:latin typeface="Amnesty Trade Gothic" panose="020B0503040303020004" pitchFamily="34" charset="0"/>
              </a:rPr>
              <a:t>Openbaar vervoer</a:t>
            </a:r>
          </a:p>
          <a:p>
            <a:r>
              <a:rPr lang="nl-NL" sz="2400">
                <a:latin typeface="Amnesty Trade Gothic" panose="020B0503040303020004" pitchFamily="34" charset="0"/>
              </a:rPr>
              <a:t>Mishandeling en twee rechtszaken </a:t>
            </a:r>
          </a:p>
          <a:p>
            <a:endParaRPr lang="nl-NL" sz="2400">
              <a:latin typeface="Amnesty Trade Gothic" panose="020B0503040303020004" pitchFamily="34" charset="0"/>
            </a:endParaRPr>
          </a:p>
          <a:p>
            <a:endParaRPr lang="nl-NL" sz="2400">
              <a:latin typeface="Amnesty Trade Gothic" panose="020B0503040303020004" pitchFamily="34" charset="0"/>
            </a:endParaRPr>
          </a:p>
          <a:p>
            <a:endParaRPr lang="nl-NL" sz="2400"/>
          </a:p>
        </p:txBody>
      </p:sp>
    </p:spTree>
    <p:extLst>
      <p:ext uri="{BB962C8B-B14F-4D97-AF65-F5344CB8AC3E}">
        <p14:creationId xmlns:p14="http://schemas.microsoft.com/office/powerpoint/2010/main" val="21560424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503BCA-B704-1174-8498-82D92DDFAF07}"/>
              </a:ext>
            </a:extLst>
          </p:cNvPr>
          <p:cNvSpPr>
            <a:spLocks noGrp="1"/>
          </p:cNvSpPr>
          <p:nvPr>
            <p:ph idx="1"/>
          </p:nvPr>
        </p:nvSpPr>
        <p:spPr>
          <a:xfrm>
            <a:off x="1104900" y="2364722"/>
            <a:ext cx="5832000" cy="2493028"/>
          </a:xfrm>
        </p:spPr>
        <p:txBody>
          <a:bodyPr vert="horz" lIns="91440" tIns="45720" rIns="91440" bIns="45720" rtlCol="0" anchor="t">
            <a:normAutofit fontScale="85000" lnSpcReduction="20000"/>
          </a:bodyPr>
          <a:lstStyle/>
          <a:p>
            <a:r>
              <a:rPr lang="nl-NL"/>
              <a:t>Wat doet dit verhaal met je?</a:t>
            </a:r>
          </a:p>
          <a:p>
            <a:r>
              <a:rPr lang="nl-NL"/>
              <a:t>Wat zouden jullie doen als je in zijn situatie was?</a:t>
            </a:r>
          </a:p>
          <a:p>
            <a:r>
              <a:rPr lang="nl-NL"/>
              <a:t>Wat verwachten jullie van de overheid in situaties zoals deze?</a:t>
            </a:r>
          </a:p>
          <a:p>
            <a:r>
              <a:rPr lang="nl-NL" sz="3300">
                <a:latin typeface="Amnesty Trade Gothic"/>
              </a:rPr>
              <a:t>Welke artikelen van de UVRM worden hier geschonden?</a:t>
            </a:r>
          </a:p>
          <a:p>
            <a:endParaRPr lang="en-NL"/>
          </a:p>
          <a:p>
            <a:endParaRPr lang="en-NL"/>
          </a:p>
        </p:txBody>
      </p:sp>
      <p:sp>
        <p:nvSpPr>
          <p:cNvPr id="3" name="Title 2">
            <a:extLst>
              <a:ext uri="{FF2B5EF4-FFF2-40B4-BE49-F238E27FC236}">
                <a16:creationId xmlns:a16="http://schemas.microsoft.com/office/drawing/2014/main" id="{4E1DBF4A-4C22-CA8B-F0D8-44A84998A900}"/>
              </a:ext>
            </a:extLst>
          </p:cNvPr>
          <p:cNvSpPr>
            <a:spLocks noGrp="1"/>
          </p:cNvSpPr>
          <p:nvPr>
            <p:ph type="title"/>
          </p:nvPr>
        </p:nvSpPr>
        <p:spPr/>
        <p:txBody>
          <a:bodyPr/>
          <a:lstStyle/>
          <a:p>
            <a:r>
              <a:rPr lang="nl-NL"/>
              <a:t>KYUNG SEOK PARK</a:t>
            </a:r>
            <a:endParaRPr lang="en-NL"/>
          </a:p>
        </p:txBody>
      </p:sp>
      <p:sp>
        <p:nvSpPr>
          <p:cNvPr id="4" name="Text Placeholder 3">
            <a:extLst>
              <a:ext uri="{FF2B5EF4-FFF2-40B4-BE49-F238E27FC236}">
                <a16:creationId xmlns:a16="http://schemas.microsoft.com/office/drawing/2014/main" id="{055BC4AC-4287-8DDA-DDA4-51F66A8E21C4}"/>
              </a:ext>
            </a:extLst>
          </p:cNvPr>
          <p:cNvSpPr>
            <a:spLocks noGrp="1"/>
          </p:cNvSpPr>
          <p:nvPr>
            <p:ph type="body" sz="quarter" idx="10"/>
          </p:nvPr>
        </p:nvSpPr>
        <p:spPr/>
        <p:txBody>
          <a:bodyPr/>
          <a:lstStyle/>
          <a:p>
            <a:r>
              <a:rPr lang="nl-NL"/>
              <a:t>Zuid-Korea</a:t>
            </a:r>
            <a:endParaRPr lang="en-NL"/>
          </a:p>
        </p:txBody>
      </p:sp>
    </p:spTree>
    <p:extLst>
      <p:ext uri="{BB962C8B-B14F-4D97-AF65-F5344CB8AC3E}">
        <p14:creationId xmlns:p14="http://schemas.microsoft.com/office/powerpoint/2010/main" val="745138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000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495B83-4E2C-8D41-9218-290797780286}"/>
              </a:ext>
            </a:extLst>
          </p:cNvPr>
          <p:cNvSpPr>
            <a:spLocks noGrp="1"/>
          </p:cNvSpPr>
          <p:nvPr>
            <p:ph idx="1"/>
          </p:nvPr>
        </p:nvSpPr>
        <p:spPr>
          <a:xfrm>
            <a:off x="5786704" y="2364722"/>
            <a:ext cx="4405046" cy="3315116"/>
          </a:xfrm>
        </p:spPr>
        <p:txBody>
          <a:bodyPr>
            <a:normAutofit fontScale="92500"/>
          </a:bodyPr>
          <a:lstStyle/>
          <a:p>
            <a:r>
              <a:rPr lang="nl-NL"/>
              <a:t>November 2022 </a:t>
            </a:r>
          </a:p>
          <a:p>
            <a:r>
              <a:rPr lang="nl-NL"/>
              <a:t>Strijd voor vrouwenrechten in Saudi-Arabië</a:t>
            </a:r>
          </a:p>
          <a:p>
            <a:r>
              <a:rPr lang="nl-NL"/>
              <a:t>Foto Snapchat</a:t>
            </a:r>
          </a:p>
          <a:p>
            <a:r>
              <a:rPr lang="nl-NL"/>
              <a:t>Veroordeeld tot 11 jaar gevangenisstraf</a:t>
            </a:r>
          </a:p>
          <a:p>
            <a:r>
              <a:rPr lang="nl-NL"/>
              <a:t>Mishandeld</a:t>
            </a:r>
          </a:p>
        </p:txBody>
      </p:sp>
      <p:sp>
        <p:nvSpPr>
          <p:cNvPr id="3" name="Title 2">
            <a:extLst>
              <a:ext uri="{FF2B5EF4-FFF2-40B4-BE49-F238E27FC236}">
                <a16:creationId xmlns:a16="http://schemas.microsoft.com/office/drawing/2014/main" id="{B479659B-B036-F5B3-D1F2-B6E9974161A0}"/>
              </a:ext>
            </a:extLst>
          </p:cNvPr>
          <p:cNvSpPr>
            <a:spLocks noGrp="1"/>
          </p:cNvSpPr>
          <p:nvPr>
            <p:ph type="title"/>
          </p:nvPr>
        </p:nvSpPr>
        <p:spPr/>
        <p:txBody>
          <a:bodyPr/>
          <a:lstStyle/>
          <a:p>
            <a:r>
              <a:rPr lang="nl-NL"/>
              <a:t>MANAHEL AL-OTAIBI</a:t>
            </a:r>
            <a:endParaRPr lang="en-NL"/>
          </a:p>
        </p:txBody>
      </p:sp>
      <p:sp>
        <p:nvSpPr>
          <p:cNvPr id="4" name="Text Placeholder 3">
            <a:extLst>
              <a:ext uri="{FF2B5EF4-FFF2-40B4-BE49-F238E27FC236}">
                <a16:creationId xmlns:a16="http://schemas.microsoft.com/office/drawing/2014/main" id="{51E3B78B-E124-6A01-F3A9-4659825CD501}"/>
              </a:ext>
            </a:extLst>
          </p:cNvPr>
          <p:cNvSpPr>
            <a:spLocks noGrp="1"/>
          </p:cNvSpPr>
          <p:nvPr>
            <p:ph type="body" sz="quarter" idx="10"/>
          </p:nvPr>
        </p:nvSpPr>
        <p:spPr/>
        <p:txBody>
          <a:bodyPr/>
          <a:lstStyle/>
          <a:p>
            <a:r>
              <a:rPr lang="nl-NL"/>
              <a:t>SAUDI-ARABIË</a:t>
            </a:r>
            <a:endParaRPr lang="en-NL"/>
          </a:p>
        </p:txBody>
      </p:sp>
    </p:spTree>
    <p:extLst>
      <p:ext uri="{BB962C8B-B14F-4D97-AF65-F5344CB8AC3E}">
        <p14:creationId xmlns:p14="http://schemas.microsoft.com/office/powerpoint/2010/main" val="1127793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495B83-4E2C-8D41-9218-290797780286}"/>
              </a:ext>
            </a:extLst>
          </p:cNvPr>
          <p:cNvSpPr>
            <a:spLocks noGrp="1"/>
          </p:cNvSpPr>
          <p:nvPr>
            <p:ph idx="1"/>
          </p:nvPr>
        </p:nvSpPr>
        <p:spPr>
          <a:xfrm>
            <a:off x="5786704" y="2364722"/>
            <a:ext cx="4328846" cy="3315116"/>
          </a:xfrm>
        </p:spPr>
        <p:txBody>
          <a:bodyPr vert="horz" lIns="91440" tIns="45720" rIns="91440" bIns="45720" rtlCol="0" anchor="t">
            <a:normAutofit fontScale="77500" lnSpcReduction="20000"/>
          </a:bodyPr>
          <a:lstStyle/>
          <a:p>
            <a:r>
              <a:rPr lang="nl-NL"/>
              <a:t>Wat doet dit verhaal met je?</a:t>
            </a:r>
          </a:p>
          <a:p>
            <a:r>
              <a:rPr lang="nl-NL"/>
              <a:t>Wat vinden jullie van het gebruik van sociale media om jezelf uit te drukken?</a:t>
            </a:r>
          </a:p>
          <a:p>
            <a:r>
              <a:rPr lang="nl-NL"/>
              <a:t>Wat denken jullie dat nodig is om de situatie voor vrouwenrechten in landen als Saudi-Arabië te verbeteren?</a:t>
            </a:r>
          </a:p>
          <a:p>
            <a:r>
              <a:rPr lang="nl-NL" sz="3300">
                <a:latin typeface="Amnesty Trade Gothic"/>
              </a:rPr>
              <a:t>Welk artikel van de UVRM wordt hier geschonden?</a:t>
            </a:r>
          </a:p>
          <a:p>
            <a:endParaRPr lang="en-NL"/>
          </a:p>
          <a:p>
            <a:endParaRPr lang="en-NL"/>
          </a:p>
          <a:p>
            <a:endParaRPr lang="en-NL"/>
          </a:p>
        </p:txBody>
      </p:sp>
      <p:sp>
        <p:nvSpPr>
          <p:cNvPr id="3" name="Title 2">
            <a:extLst>
              <a:ext uri="{FF2B5EF4-FFF2-40B4-BE49-F238E27FC236}">
                <a16:creationId xmlns:a16="http://schemas.microsoft.com/office/drawing/2014/main" id="{B479659B-B036-F5B3-D1F2-B6E9974161A0}"/>
              </a:ext>
            </a:extLst>
          </p:cNvPr>
          <p:cNvSpPr>
            <a:spLocks noGrp="1"/>
          </p:cNvSpPr>
          <p:nvPr>
            <p:ph type="title"/>
          </p:nvPr>
        </p:nvSpPr>
        <p:spPr/>
        <p:txBody>
          <a:bodyPr/>
          <a:lstStyle/>
          <a:p>
            <a:r>
              <a:rPr lang="nl-NL"/>
              <a:t>MANAHEL AL-OTAIBI</a:t>
            </a:r>
            <a:endParaRPr lang="en-NL"/>
          </a:p>
        </p:txBody>
      </p:sp>
      <p:sp>
        <p:nvSpPr>
          <p:cNvPr id="4" name="Text Placeholder 3">
            <a:extLst>
              <a:ext uri="{FF2B5EF4-FFF2-40B4-BE49-F238E27FC236}">
                <a16:creationId xmlns:a16="http://schemas.microsoft.com/office/drawing/2014/main" id="{51E3B78B-E124-6A01-F3A9-4659825CD501}"/>
              </a:ext>
            </a:extLst>
          </p:cNvPr>
          <p:cNvSpPr>
            <a:spLocks noGrp="1"/>
          </p:cNvSpPr>
          <p:nvPr>
            <p:ph type="body" sz="quarter" idx="10"/>
          </p:nvPr>
        </p:nvSpPr>
        <p:spPr/>
        <p:txBody>
          <a:bodyPr/>
          <a:lstStyle/>
          <a:p>
            <a:r>
              <a:rPr lang="nl-NL"/>
              <a:t>SAUDI-ARABIË</a:t>
            </a:r>
            <a:endParaRPr lang="en-NL"/>
          </a:p>
        </p:txBody>
      </p:sp>
    </p:spTree>
    <p:extLst>
      <p:ext uri="{BB962C8B-B14F-4D97-AF65-F5344CB8AC3E}">
        <p14:creationId xmlns:p14="http://schemas.microsoft.com/office/powerpoint/2010/main" val="3716078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5FA730-E4E5-C04F-CFF2-4FF4E43CEC5F}"/>
              </a:ext>
            </a:extLst>
          </p:cNvPr>
          <p:cNvSpPr>
            <a:spLocks noGrp="1"/>
          </p:cNvSpPr>
          <p:nvPr>
            <p:ph idx="1"/>
          </p:nvPr>
        </p:nvSpPr>
        <p:spPr>
          <a:xfrm>
            <a:off x="3223161" y="1921068"/>
            <a:ext cx="6027344" cy="3315116"/>
          </a:xfrm>
        </p:spPr>
        <p:txBody>
          <a:bodyPr>
            <a:normAutofit/>
          </a:bodyPr>
          <a:lstStyle/>
          <a:p>
            <a:pPr marL="0" indent="0">
              <a:buNone/>
            </a:pPr>
            <a:r>
              <a:rPr lang="nl-NL" sz="4400" i="1"/>
              <a:t>‘We hadden dit totaal niet verwacht, we huilden van verbazing’</a:t>
            </a:r>
            <a:endParaRPr lang="en-NL" sz="4400" i="1"/>
          </a:p>
        </p:txBody>
      </p:sp>
    </p:spTree>
    <p:extLst>
      <p:ext uri="{BB962C8B-B14F-4D97-AF65-F5344CB8AC3E}">
        <p14:creationId xmlns:p14="http://schemas.microsoft.com/office/powerpoint/2010/main" val="28226926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316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C0A7C-2464-3E02-1E6A-84EA9A268B49}"/>
              </a:ext>
            </a:extLst>
          </p:cNvPr>
          <p:cNvSpPr>
            <a:spLocks noGrp="1"/>
          </p:cNvSpPr>
          <p:nvPr>
            <p:ph idx="1"/>
          </p:nvPr>
        </p:nvSpPr>
        <p:spPr>
          <a:xfrm>
            <a:off x="1828800" y="2364722"/>
            <a:ext cx="4267200" cy="3845578"/>
          </a:xfrm>
        </p:spPr>
        <p:txBody>
          <a:bodyPr vert="horz" lIns="91440" tIns="45720" rIns="91440" bIns="45720" rtlCol="0" anchor="t">
            <a:normAutofit/>
          </a:bodyPr>
          <a:lstStyle/>
          <a:p>
            <a:r>
              <a:rPr lang="nl-NL">
                <a:latin typeface="Amnesty Trade Gothic"/>
              </a:rPr>
              <a:t>30 juni 2023</a:t>
            </a:r>
          </a:p>
          <a:p>
            <a:r>
              <a:rPr lang="nl-NL">
                <a:latin typeface="Amnesty Trade Gothic"/>
              </a:rPr>
              <a:t>Band speelde bij een demonstratie </a:t>
            </a:r>
          </a:p>
          <a:p>
            <a:r>
              <a:rPr lang="nl-NL">
                <a:latin typeface="Amnesty Trade Gothic"/>
              </a:rPr>
              <a:t>Tegen veranderingen in de wet</a:t>
            </a:r>
          </a:p>
          <a:p>
            <a:r>
              <a:rPr lang="nl-NL">
                <a:latin typeface="Amnesty Trade Gothic"/>
              </a:rPr>
              <a:t>Rubberen kogels </a:t>
            </a:r>
          </a:p>
          <a:p>
            <a:r>
              <a:rPr lang="nl-NL">
                <a:latin typeface="Amnesty Trade Gothic"/>
              </a:rPr>
              <a:t>De agenten zijn niet veroordeeld</a:t>
            </a:r>
            <a:endParaRPr lang="en-NL">
              <a:latin typeface="Amnesty Trade Gothic"/>
            </a:endParaRPr>
          </a:p>
        </p:txBody>
      </p:sp>
      <p:sp>
        <p:nvSpPr>
          <p:cNvPr id="3" name="Title 2">
            <a:extLst>
              <a:ext uri="{FF2B5EF4-FFF2-40B4-BE49-F238E27FC236}">
                <a16:creationId xmlns:a16="http://schemas.microsoft.com/office/drawing/2014/main" id="{60106C21-BDC6-798F-DF17-08E7285C405A}"/>
              </a:ext>
            </a:extLst>
          </p:cNvPr>
          <p:cNvSpPr>
            <a:spLocks noGrp="1"/>
          </p:cNvSpPr>
          <p:nvPr>
            <p:ph type="title"/>
          </p:nvPr>
        </p:nvSpPr>
        <p:spPr/>
        <p:txBody>
          <a:bodyPr/>
          <a:lstStyle/>
          <a:p>
            <a:r>
              <a:rPr lang="nl-NL"/>
              <a:t>JOEL PAREDES</a:t>
            </a:r>
            <a:endParaRPr lang="en-NL"/>
          </a:p>
        </p:txBody>
      </p:sp>
      <p:sp>
        <p:nvSpPr>
          <p:cNvPr id="4" name="Text Placeholder 3">
            <a:extLst>
              <a:ext uri="{FF2B5EF4-FFF2-40B4-BE49-F238E27FC236}">
                <a16:creationId xmlns:a16="http://schemas.microsoft.com/office/drawing/2014/main" id="{9EEB7E89-77D5-76F0-04EF-F2C0DBA852F5}"/>
              </a:ext>
            </a:extLst>
          </p:cNvPr>
          <p:cNvSpPr>
            <a:spLocks noGrp="1"/>
          </p:cNvSpPr>
          <p:nvPr>
            <p:ph type="body" sz="quarter" idx="10"/>
          </p:nvPr>
        </p:nvSpPr>
        <p:spPr/>
        <p:txBody>
          <a:bodyPr/>
          <a:lstStyle/>
          <a:p>
            <a:r>
              <a:rPr lang="nl-NL"/>
              <a:t>Argentinië</a:t>
            </a:r>
            <a:endParaRPr lang="en-NL"/>
          </a:p>
        </p:txBody>
      </p:sp>
    </p:spTree>
    <p:extLst>
      <p:ext uri="{BB962C8B-B14F-4D97-AF65-F5344CB8AC3E}">
        <p14:creationId xmlns:p14="http://schemas.microsoft.com/office/powerpoint/2010/main" val="3470883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4C0A7C-2464-3E02-1E6A-84EA9A268B49}"/>
              </a:ext>
            </a:extLst>
          </p:cNvPr>
          <p:cNvSpPr>
            <a:spLocks noGrp="1"/>
          </p:cNvSpPr>
          <p:nvPr>
            <p:ph idx="1"/>
          </p:nvPr>
        </p:nvSpPr>
        <p:spPr>
          <a:xfrm>
            <a:off x="1208617" y="2356255"/>
            <a:ext cx="5209794" cy="3315116"/>
          </a:xfrm>
        </p:spPr>
        <p:txBody>
          <a:bodyPr vert="horz" lIns="91440" tIns="45720" rIns="91440" bIns="45720" rtlCol="0" anchor="t">
            <a:normAutofit lnSpcReduction="10000"/>
          </a:bodyPr>
          <a:lstStyle/>
          <a:p>
            <a:r>
              <a:rPr lang="nl-NL"/>
              <a:t>Wat doet dit verhaal met je?</a:t>
            </a:r>
          </a:p>
          <a:p>
            <a:r>
              <a:rPr lang="nl-NL"/>
              <a:t>Wat zouden jullie doen als je in zijn situatie was?</a:t>
            </a:r>
          </a:p>
          <a:p>
            <a:r>
              <a:rPr lang="nl-NL"/>
              <a:t>Wat verwachten jullie van de overheid in situaties zoals deze?</a:t>
            </a:r>
          </a:p>
          <a:p>
            <a:r>
              <a:rPr lang="nl-NL">
                <a:latin typeface="Amnesty Trade Gothic"/>
              </a:rPr>
              <a:t>Welk artikel van de UVRM wordt hier geschonden?</a:t>
            </a:r>
            <a:endParaRPr lang="en-NL">
              <a:latin typeface="Amnesty Trade Gothic"/>
            </a:endParaRPr>
          </a:p>
          <a:p>
            <a:endParaRPr lang="en-NL"/>
          </a:p>
        </p:txBody>
      </p:sp>
      <p:sp>
        <p:nvSpPr>
          <p:cNvPr id="3" name="Title 2">
            <a:extLst>
              <a:ext uri="{FF2B5EF4-FFF2-40B4-BE49-F238E27FC236}">
                <a16:creationId xmlns:a16="http://schemas.microsoft.com/office/drawing/2014/main" id="{60106C21-BDC6-798F-DF17-08E7285C405A}"/>
              </a:ext>
            </a:extLst>
          </p:cNvPr>
          <p:cNvSpPr>
            <a:spLocks noGrp="1"/>
          </p:cNvSpPr>
          <p:nvPr>
            <p:ph type="title"/>
          </p:nvPr>
        </p:nvSpPr>
        <p:spPr/>
        <p:txBody>
          <a:bodyPr/>
          <a:lstStyle/>
          <a:p>
            <a:r>
              <a:rPr lang="nl-NL"/>
              <a:t>JOEL PAREDES</a:t>
            </a:r>
            <a:endParaRPr lang="en-NL"/>
          </a:p>
        </p:txBody>
      </p:sp>
      <p:sp>
        <p:nvSpPr>
          <p:cNvPr id="4" name="Text Placeholder 3">
            <a:extLst>
              <a:ext uri="{FF2B5EF4-FFF2-40B4-BE49-F238E27FC236}">
                <a16:creationId xmlns:a16="http://schemas.microsoft.com/office/drawing/2014/main" id="{9EEB7E89-77D5-76F0-04EF-F2C0DBA852F5}"/>
              </a:ext>
            </a:extLst>
          </p:cNvPr>
          <p:cNvSpPr>
            <a:spLocks noGrp="1"/>
          </p:cNvSpPr>
          <p:nvPr>
            <p:ph type="body" sz="quarter" idx="10"/>
          </p:nvPr>
        </p:nvSpPr>
        <p:spPr/>
        <p:txBody>
          <a:bodyPr/>
          <a:lstStyle/>
          <a:p>
            <a:r>
              <a:rPr lang="nl-NL"/>
              <a:t>Argentinië</a:t>
            </a:r>
            <a:endParaRPr lang="en-NL"/>
          </a:p>
        </p:txBody>
      </p:sp>
    </p:spTree>
    <p:extLst>
      <p:ext uri="{BB962C8B-B14F-4D97-AF65-F5344CB8AC3E}">
        <p14:creationId xmlns:p14="http://schemas.microsoft.com/office/powerpoint/2010/main" val="2228305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79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2BDB9-F860-A791-263F-F4DB9B6DAE7B}"/>
              </a:ext>
            </a:extLst>
          </p:cNvPr>
          <p:cNvSpPr>
            <a:spLocks noGrp="1"/>
          </p:cNvSpPr>
          <p:nvPr>
            <p:ph idx="1"/>
          </p:nvPr>
        </p:nvSpPr>
        <p:spPr>
          <a:xfrm>
            <a:off x="5786704" y="2364722"/>
            <a:ext cx="3845648" cy="4207528"/>
          </a:xfrm>
        </p:spPr>
        <p:txBody>
          <a:bodyPr>
            <a:normAutofit/>
          </a:bodyPr>
          <a:lstStyle/>
          <a:p>
            <a:r>
              <a:rPr lang="nl-NL"/>
              <a:t>Het leven van de </a:t>
            </a:r>
            <a:r>
              <a:rPr lang="nl-NL" err="1"/>
              <a:t>Wet’suwet’en</a:t>
            </a:r>
            <a:endParaRPr lang="nl-NL"/>
          </a:p>
          <a:p>
            <a:r>
              <a:rPr lang="nl-NL"/>
              <a:t>Olie- en gasleiding door hun grondgebied </a:t>
            </a:r>
          </a:p>
          <a:p>
            <a:r>
              <a:rPr lang="nl-NL"/>
              <a:t>De </a:t>
            </a:r>
            <a:r>
              <a:rPr lang="nl-NL" err="1"/>
              <a:t>Wet’suwet’en</a:t>
            </a:r>
            <a:r>
              <a:rPr lang="nl-NL"/>
              <a:t> landverdedigers zijn aangeklaagd</a:t>
            </a:r>
            <a:endParaRPr lang="en-NL"/>
          </a:p>
        </p:txBody>
      </p:sp>
      <p:sp>
        <p:nvSpPr>
          <p:cNvPr id="3" name="Title 2">
            <a:extLst>
              <a:ext uri="{FF2B5EF4-FFF2-40B4-BE49-F238E27FC236}">
                <a16:creationId xmlns:a16="http://schemas.microsoft.com/office/drawing/2014/main" id="{CFEBB09B-A7F4-C2A4-284D-8CE7ECE24E81}"/>
              </a:ext>
            </a:extLst>
          </p:cNvPr>
          <p:cNvSpPr>
            <a:spLocks noGrp="1"/>
          </p:cNvSpPr>
          <p:nvPr>
            <p:ph type="title"/>
          </p:nvPr>
        </p:nvSpPr>
        <p:spPr/>
        <p:txBody>
          <a:bodyPr/>
          <a:lstStyle/>
          <a:p>
            <a:r>
              <a:rPr lang="nl-NL"/>
              <a:t>DE WET’SUWET’EN</a:t>
            </a:r>
            <a:endParaRPr lang="en-NL"/>
          </a:p>
        </p:txBody>
      </p:sp>
      <p:sp>
        <p:nvSpPr>
          <p:cNvPr id="4" name="Text Placeholder 3">
            <a:extLst>
              <a:ext uri="{FF2B5EF4-FFF2-40B4-BE49-F238E27FC236}">
                <a16:creationId xmlns:a16="http://schemas.microsoft.com/office/drawing/2014/main" id="{FBAF8E7F-2FAF-1648-9F28-BC4CA275DB1A}"/>
              </a:ext>
            </a:extLst>
          </p:cNvPr>
          <p:cNvSpPr>
            <a:spLocks noGrp="1"/>
          </p:cNvSpPr>
          <p:nvPr>
            <p:ph type="body" sz="quarter" idx="10"/>
          </p:nvPr>
        </p:nvSpPr>
        <p:spPr/>
        <p:txBody>
          <a:bodyPr/>
          <a:lstStyle/>
          <a:p>
            <a:r>
              <a:rPr lang="nl-NL"/>
              <a:t>Canada</a:t>
            </a:r>
            <a:endParaRPr lang="en-NL"/>
          </a:p>
        </p:txBody>
      </p:sp>
    </p:spTree>
    <p:extLst>
      <p:ext uri="{BB962C8B-B14F-4D97-AF65-F5344CB8AC3E}">
        <p14:creationId xmlns:p14="http://schemas.microsoft.com/office/powerpoint/2010/main" val="14741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2BDB9-F860-A791-263F-F4DB9B6DAE7B}"/>
              </a:ext>
            </a:extLst>
          </p:cNvPr>
          <p:cNvSpPr>
            <a:spLocks noGrp="1"/>
          </p:cNvSpPr>
          <p:nvPr>
            <p:ph idx="1"/>
          </p:nvPr>
        </p:nvSpPr>
        <p:spPr>
          <a:xfrm>
            <a:off x="5668171" y="2364722"/>
            <a:ext cx="4424096" cy="3315116"/>
          </a:xfrm>
        </p:spPr>
        <p:txBody>
          <a:bodyPr vert="horz" lIns="91440" tIns="45720" rIns="91440" bIns="45720" rtlCol="0" anchor="t">
            <a:normAutofit fontScale="92500" lnSpcReduction="20000"/>
          </a:bodyPr>
          <a:lstStyle/>
          <a:p>
            <a:r>
              <a:rPr lang="nl-NL"/>
              <a:t>Wat doet dit verhaal met je?</a:t>
            </a:r>
          </a:p>
          <a:p>
            <a:r>
              <a:rPr lang="nl-NL"/>
              <a:t>Wat zouden jullie doen als je in deze situatie was?</a:t>
            </a:r>
          </a:p>
          <a:p>
            <a:r>
              <a:rPr lang="nl-NL"/>
              <a:t>Wat verwachten jullie van de overheid in situaties zoals deze?</a:t>
            </a:r>
          </a:p>
          <a:p>
            <a:r>
              <a:rPr lang="nl-NL">
                <a:latin typeface="Amnesty Trade Gothic"/>
              </a:rPr>
              <a:t>Welk artikel van de UVRM wordt hier geschonden?</a:t>
            </a:r>
            <a:endParaRPr lang="en-NL">
              <a:latin typeface="Amnesty Trade Gothic"/>
            </a:endParaRPr>
          </a:p>
        </p:txBody>
      </p:sp>
      <p:sp>
        <p:nvSpPr>
          <p:cNvPr id="3" name="Title 2">
            <a:extLst>
              <a:ext uri="{FF2B5EF4-FFF2-40B4-BE49-F238E27FC236}">
                <a16:creationId xmlns:a16="http://schemas.microsoft.com/office/drawing/2014/main" id="{CFEBB09B-A7F4-C2A4-284D-8CE7ECE24E81}"/>
              </a:ext>
            </a:extLst>
          </p:cNvPr>
          <p:cNvSpPr>
            <a:spLocks noGrp="1"/>
          </p:cNvSpPr>
          <p:nvPr>
            <p:ph type="title"/>
          </p:nvPr>
        </p:nvSpPr>
        <p:spPr/>
        <p:txBody>
          <a:bodyPr/>
          <a:lstStyle/>
          <a:p>
            <a:r>
              <a:rPr lang="nl-NL"/>
              <a:t>DE WET’SUWET’EN</a:t>
            </a:r>
            <a:endParaRPr lang="en-NL"/>
          </a:p>
        </p:txBody>
      </p:sp>
      <p:sp>
        <p:nvSpPr>
          <p:cNvPr id="4" name="Text Placeholder 3">
            <a:extLst>
              <a:ext uri="{FF2B5EF4-FFF2-40B4-BE49-F238E27FC236}">
                <a16:creationId xmlns:a16="http://schemas.microsoft.com/office/drawing/2014/main" id="{FBAF8E7F-2FAF-1648-9F28-BC4CA275DB1A}"/>
              </a:ext>
            </a:extLst>
          </p:cNvPr>
          <p:cNvSpPr>
            <a:spLocks noGrp="1"/>
          </p:cNvSpPr>
          <p:nvPr>
            <p:ph type="body" sz="quarter" idx="10"/>
          </p:nvPr>
        </p:nvSpPr>
        <p:spPr/>
        <p:txBody>
          <a:bodyPr/>
          <a:lstStyle/>
          <a:p>
            <a:r>
              <a:rPr lang="nl-NL"/>
              <a:t>Canada</a:t>
            </a:r>
            <a:endParaRPr lang="en-NL"/>
          </a:p>
        </p:txBody>
      </p:sp>
    </p:spTree>
    <p:extLst>
      <p:ext uri="{BB962C8B-B14F-4D97-AF65-F5344CB8AC3E}">
        <p14:creationId xmlns:p14="http://schemas.microsoft.com/office/powerpoint/2010/main" val="3221381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7958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t>Pen? Papier? Schrijf!</a:t>
            </a:r>
            <a:br>
              <a:rPr lang="nl-NL"/>
            </a:br>
            <a:br>
              <a:rPr lang="nl-NL"/>
            </a:br>
            <a:r>
              <a:rPr lang="nl-NL" b="0"/>
              <a:t>Start met schrijven</a:t>
            </a:r>
            <a:endParaRPr lang="en-NL" b="0"/>
          </a:p>
        </p:txBody>
      </p:sp>
    </p:spTree>
    <p:extLst>
      <p:ext uri="{BB962C8B-B14F-4D97-AF65-F5344CB8AC3E}">
        <p14:creationId xmlns:p14="http://schemas.microsoft.com/office/powerpoint/2010/main" val="863968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7981C5-95E8-655F-84B1-30D73BC17E82}"/>
              </a:ext>
            </a:extLst>
          </p:cNvPr>
          <p:cNvSpPr>
            <a:spLocks noGrp="1"/>
          </p:cNvSpPr>
          <p:nvPr>
            <p:ph idx="1"/>
          </p:nvPr>
        </p:nvSpPr>
        <p:spPr/>
        <p:txBody>
          <a:bodyPr>
            <a:normAutofit fontScale="77500" lnSpcReduction="20000"/>
          </a:bodyPr>
          <a:lstStyle/>
          <a:p>
            <a:pPr marL="0" indent="0">
              <a:buNone/>
            </a:pPr>
            <a:r>
              <a:rPr lang="nl-NL" b="1"/>
              <a:t>Gebruik de hulpvragen om je goed in te leven!</a:t>
            </a:r>
          </a:p>
          <a:p>
            <a:pPr marL="0" indent="0">
              <a:buNone/>
            </a:pPr>
            <a:endParaRPr lang="nl-NL" b="1"/>
          </a:p>
          <a:p>
            <a:r>
              <a:rPr lang="nl-NL"/>
              <a:t>Bedenk welk verhaal jou het meeste aansprak. Waarom?</a:t>
            </a:r>
          </a:p>
          <a:p>
            <a:r>
              <a:rPr lang="nl-NL"/>
              <a:t>Wil je naar die persoon zelf schrijven, of naar de verantwoordelijke autoriteit?</a:t>
            </a:r>
          </a:p>
          <a:p>
            <a:r>
              <a:rPr lang="nl-NL"/>
              <a:t>Wat wil je graag tegen deze persoon zeggen?</a:t>
            </a:r>
          </a:p>
          <a:p>
            <a:r>
              <a:rPr lang="nl-NL"/>
              <a:t>Hoe hoop je dat deze persoon zich voelt als die jouw kaart krijgt?</a:t>
            </a:r>
            <a:endParaRPr lang="en-NL"/>
          </a:p>
        </p:txBody>
      </p:sp>
      <p:sp>
        <p:nvSpPr>
          <p:cNvPr id="3" name="Title 2">
            <a:extLst>
              <a:ext uri="{FF2B5EF4-FFF2-40B4-BE49-F238E27FC236}">
                <a16:creationId xmlns:a16="http://schemas.microsoft.com/office/drawing/2014/main" id="{C9E1FF32-34A5-0AE0-DDEF-B13AA66A1CDE}"/>
              </a:ext>
            </a:extLst>
          </p:cNvPr>
          <p:cNvSpPr>
            <a:spLocks noGrp="1"/>
          </p:cNvSpPr>
          <p:nvPr>
            <p:ph type="title"/>
          </p:nvPr>
        </p:nvSpPr>
        <p:spPr>
          <a:xfrm>
            <a:off x="3257674" y="320507"/>
            <a:ext cx="5832000" cy="452432"/>
          </a:xfrm>
        </p:spPr>
        <p:txBody>
          <a:bodyPr/>
          <a:lstStyle/>
          <a:p>
            <a:r>
              <a:rPr lang="nl-NL"/>
              <a:t>Voor wie wil jij schrijven?</a:t>
            </a:r>
            <a:endParaRPr lang="en-NL"/>
          </a:p>
        </p:txBody>
      </p:sp>
      <p:sp>
        <p:nvSpPr>
          <p:cNvPr id="4" name="Text Placeholder 3">
            <a:extLst>
              <a:ext uri="{FF2B5EF4-FFF2-40B4-BE49-F238E27FC236}">
                <a16:creationId xmlns:a16="http://schemas.microsoft.com/office/drawing/2014/main" id="{32A7F04C-1184-2BA2-84B9-D815A89E4441}"/>
              </a:ext>
            </a:extLst>
          </p:cNvPr>
          <p:cNvSpPr>
            <a:spLocks noGrp="1"/>
          </p:cNvSpPr>
          <p:nvPr>
            <p:ph type="body" sz="quarter" idx="10"/>
          </p:nvPr>
        </p:nvSpPr>
        <p:spPr>
          <a:xfrm>
            <a:off x="3257674" y="779648"/>
            <a:ext cx="5391026" cy="763401"/>
          </a:xfrm>
        </p:spPr>
        <p:txBody>
          <a:bodyPr/>
          <a:lstStyle/>
          <a:p>
            <a:r>
              <a:rPr lang="nl-NL"/>
              <a:t>Tip! Je kunt bij het schrijven van je kaart of brief een voorbeeld gebruiken, maar het is natuurlijk nog leuker om een persoonlijke boodschap of tekening te maken!</a:t>
            </a:r>
            <a:endParaRPr lang="en-NL"/>
          </a:p>
        </p:txBody>
      </p:sp>
    </p:spTree>
    <p:extLst>
      <p:ext uri="{BB962C8B-B14F-4D97-AF65-F5344CB8AC3E}">
        <p14:creationId xmlns:p14="http://schemas.microsoft.com/office/powerpoint/2010/main" val="688540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894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descr="Afbeelding met kleding, persoon, buitenshuis, boom&#10;&#10;Automatisch gegenereerde beschrijving">
            <a:extLst>
              <a:ext uri="{FF2B5EF4-FFF2-40B4-BE49-F238E27FC236}">
                <a16:creationId xmlns:a16="http://schemas.microsoft.com/office/drawing/2014/main" id="{9821850F-0240-9E3F-D23A-639D729609B6}"/>
              </a:ext>
            </a:extLst>
          </p:cNvPr>
          <p:cNvPicPr>
            <a:picLocks noGrp="1" noChangeAspect="1"/>
          </p:cNvPicPr>
          <p:nvPr>
            <p:ph idx="1"/>
          </p:nvPr>
        </p:nvPicPr>
        <p:blipFill>
          <a:blip r:embed="rId2"/>
          <a:stretch>
            <a:fillRect/>
          </a:stretch>
        </p:blipFill>
        <p:spPr>
          <a:xfrm>
            <a:off x="1054801" y="3071227"/>
            <a:ext cx="4971378" cy="3314700"/>
          </a:xfrm>
        </p:spPr>
      </p:pic>
      <p:sp>
        <p:nvSpPr>
          <p:cNvPr id="3" name="Title 2">
            <a:extLst>
              <a:ext uri="{FF2B5EF4-FFF2-40B4-BE49-F238E27FC236}">
                <a16:creationId xmlns:a16="http://schemas.microsoft.com/office/drawing/2014/main" id="{CD5617BE-F47D-5EBE-9A46-8CABC901DBA1}"/>
              </a:ext>
            </a:extLst>
          </p:cNvPr>
          <p:cNvSpPr>
            <a:spLocks noGrp="1"/>
          </p:cNvSpPr>
          <p:nvPr>
            <p:ph type="title"/>
          </p:nvPr>
        </p:nvSpPr>
        <p:spPr>
          <a:xfrm>
            <a:off x="1054801" y="1188208"/>
            <a:ext cx="5832000" cy="812530"/>
          </a:xfrm>
        </p:spPr>
        <p:txBody>
          <a:bodyPr/>
          <a:lstStyle/>
          <a:p>
            <a:r>
              <a:rPr lang="nl-NL"/>
              <a:t>Vorig jaar werd er voor Rita geschreven met Write </a:t>
            </a:r>
            <a:r>
              <a:rPr lang="nl-NL" err="1"/>
              <a:t>for</a:t>
            </a:r>
            <a:r>
              <a:rPr lang="nl-NL"/>
              <a:t> </a:t>
            </a:r>
            <a:r>
              <a:rPr lang="nl-NL" err="1"/>
              <a:t>Rights</a:t>
            </a:r>
            <a:endParaRPr lang="en-NL"/>
          </a:p>
        </p:txBody>
      </p:sp>
      <p:sp>
        <p:nvSpPr>
          <p:cNvPr id="4" name="Text Placeholder 3">
            <a:extLst>
              <a:ext uri="{FF2B5EF4-FFF2-40B4-BE49-F238E27FC236}">
                <a16:creationId xmlns:a16="http://schemas.microsoft.com/office/drawing/2014/main" id="{5953245A-7167-8637-0584-A392E62E325E}"/>
              </a:ext>
            </a:extLst>
          </p:cNvPr>
          <p:cNvSpPr>
            <a:spLocks noGrp="1"/>
          </p:cNvSpPr>
          <p:nvPr>
            <p:ph type="body" sz="quarter" idx="10"/>
          </p:nvPr>
        </p:nvSpPr>
        <p:spPr>
          <a:xfrm>
            <a:off x="1054801" y="2011662"/>
            <a:ext cx="4315684" cy="840230"/>
          </a:xfrm>
        </p:spPr>
        <p:txBody>
          <a:bodyPr/>
          <a:lstStyle/>
          <a:p>
            <a:r>
              <a:rPr lang="nl-NL">
                <a:latin typeface="Amnesty Trade Gothic Cn"/>
              </a:rPr>
              <a:t>Met succes: juni 2024 besloot de rechter dat zij en anderen demonstranten geen gevangenisstraf krijgen.</a:t>
            </a:r>
            <a:endParaRPr lang="en-NL">
              <a:latin typeface="Amnesty Trade Gothic Cn"/>
            </a:endParaRPr>
          </a:p>
        </p:txBody>
      </p:sp>
      <p:sp>
        <p:nvSpPr>
          <p:cNvPr id="7" name="Tekstvak 6">
            <a:extLst>
              <a:ext uri="{FF2B5EF4-FFF2-40B4-BE49-F238E27FC236}">
                <a16:creationId xmlns:a16="http://schemas.microsoft.com/office/drawing/2014/main" id="{31FBF2DB-26D5-1684-08CA-673EC1DF9677}"/>
              </a:ext>
            </a:extLst>
          </p:cNvPr>
          <p:cNvSpPr txBox="1"/>
          <p:nvPr/>
        </p:nvSpPr>
        <p:spPr>
          <a:xfrm>
            <a:off x="6372138" y="3429000"/>
            <a:ext cx="2676611" cy="2862322"/>
          </a:xfrm>
          <a:prstGeom prst="rect">
            <a:avLst/>
          </a:prstGeom>
          <a:noFill/>
        </p:spPr>
        <p:txBody>
          <a:bodyPr wrap="square" rtlCol="0">
            <a:spAutoFit/>
          </a:bodyPr>
          <a:lstStyle/>
          <a:p>
            <a:r>
              <a:rPr lang="nl-NL">
                <a:latin typeface="Amnesty Trade Gothic" panose="020B0503040303020004" pitchFamily="34" charset="0"/>
              </a:rPr>
              <a:t>Rita </a:t>
            </a:r>
            <a:r>
              <a:rPr lang="nl-NL" err="1">
                <a:latin typeface="Amnesty Trade Gothic" panose="020B0503040303020004" pitchFamily="34" charset="0"/>
              </a:rPr>
              <a:t>Karasartova</a:t>
            </a:r>
            <a:r>
              <a:rPr lang="nl-NL">
                <a:latin typeface="Amnesty Trade Gothic" panose="020B0503040303020004" pitchFamily="34" charset="0"/>
              </a:rPr>
              <a:t> uit Kirgizië werd beschuldigd van een ‘gewelddadige actie tegen de regering’. Maar het enige wat ze deed was protesteren voor het recht op drinkwater, zonder geweld te gebruiken.</a:t>
            </a:r>
          </a:p>
        </p:txBody>
      </p:sp>
    </p:spTree>
    <p:extLst>
      <p:ext uri="{BB962C8B-B14F-4D97-AF65-F5344CB8AC3E}">
        <p14:creationId xmlns:p14="http://schemas.microsoft.com/office/powerpoint/2010/main" val="36381118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DF5E7E-0117-6BF3-55F4-9D95450C130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62931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9C81CA49-16EE-2BA9-2C26-9A556205D388}"/>
              </a:ext>
            </a:extLst>
          </p:cNvPr>
          <p:cNvSpPr>
            <a:spLocks noGrp="1"/>
          </p:cNvSpPr>
          <p:nvPr>
            <p:ph idx="1"/>
          </p:nvPr>
        </p:nvSpPr>
        <p:spPr>
          <a:xfrm>
            <a:off x="7890108" y="2245394"/>
            <a:ext cx="2923231" cy="3463933"/>
          </a:xfrm>
        </p:spPr>
        <p:txBody>
          <a:bodyPr>
            <a:normAutofit fontScale="55000" lnSpcReduction="20000"/>
          </a:bodyPr>
          <a:lstStyle/>
          <a:p>
            <a:pPr marL="0" indent="0">
              <a:buNone/>
            </a:pPr>
            <a:r>
              <a:rPr lang="nl-NL" i="1"/>
              <a:t>Woorden schieten tekort als ik probeer te beschrijven wat jullie acties voor mij hebben gedaan. Het heeft ons zo goed gedaan, ik kan het je niet zeggen.</a:t>
            </a:r>
          </a:p>
          <a:p>
            <a:pPr marL="0" indent="0">
              <a:buNone/>
            </a:pPr>
            <a:r>
              <a:rPr lang="nl-NL" i="1"/>
              <a:t>Ik heb er geen woorden voor behalve: dank jullie wel, dank jullie wel, dank jullie wel. Jullie brieven bereikten ons op het moment dat we dat het hardst nodig hadden.</a:t>
            </a:r>
          </a:p>
          <a:p>
            <a:pPr marL="0" indent="0">
              <a:buNone/>
            </a:pPr>
            <a:r>
              <a:rPr lang="nl-NL" i="1"/>
              <a:t>Mijn zoon was ziek en mijn verblijf in de gevangenis had zo’n impact op mijn moeder dat ze erdoor verzwakte. De acties geven hun kracht. Ze moedigen ons allemaal aan. </a:t>
            </a:r>
          </a:p>
        </p:txBody>
      </p:sp>
      <p:sp>
        <p:nvSpPr>
          <p:cNvPr id="4" name="Tijdelijke aanduiding voor tekst 3">
            <a:extLst>
              <a:ext uri="{FF2B5EF4-FFF2-40B4-BE49-F238E27FC236}">
                <a16:creationId xmlns:a16="http://schemas.microsoft.com/office/drawing/2014/main" id="{7FA61DA0-3457-64F1-0394-BCDADAD30A82}"/>
              </a:ext>
            </a:extLst>
          </p:cNvPr>
          <p:cNvSpPr>
            <a:spLocks noGrp="1"/>
          </p:cNvSpPr>
          <p:nvPr>
            <p:ph type="body" sz="quarter" idx="10"/>
          </p:nvPr>
        </p:nvSpPr>
        <p:spPr>
          <a:xfrm>
            <a:off x="3183057" y="1141158"/>
            <a:ext cx="5830224" cy="448444"/>
          </a:xfrm>
        </p:spPr>
        <p:txBody>
          <a:bodyPr/>
          <a:lstStyle/>
          <a:p>
            <a:r>
              <a:rPr lang="nl-NL">
                <a:latin typeface="Amnesty Trade Gothic Cn"/>
              </a:rPr>
              <a:t>Hoe is het nu met</a:t>
            </a:r>
            <a:br>
              <a:rPr lang="nl-NL">
                <a:latin typeface="Amnesty Trade Gothic Cn"/>
              </a:rPr>
            </a:br>
            <a:r>
              <a:rPr lang="en-US" err="1">
                <a:latin typeface="Amnesty Trade Gothic Cn"/>
              </a:rPr>
              <a:t>Dorgelesse</a:t>
            </a:r>
            <a:r>
              <a:rPr lang="nl-NL">
                <a:latin typeface="Amnesty Trade Gothic Cn"/>
              </a:rPr>
              <a:t> </a:t>
            </a:r>
            <a:r>
              <a:rPr lang="nl-NL" err="1">
                <a:latin typeface="Amnesty Trade Gothic Cn"/>
              </a:rPr>
              <a:t>Nguessan</a:t>
            </a:r>
            <a:r>
              <a:rPr lang="nl-NL">
                <a:latin typeface="Amnesty Trade Gothic Cn"/>
              </a:rPr>
              <a:t>?</a:t>
            </a:r>
            <a:endParaRPr lang="nl-NL"/>
          </a:p>
        </p:txBody>
      </p:sp>
      <p:pic>
        <p:nvPicPr>
          <p:cNvPr id="7" name="Afbeelding 6" descr="Afbeelding met kleding, persoon, schoeisel, jongen&#10;&#10;Automatisch gegenereerde beschrijving">
            <a:extLst>
              <a:ext uri="{FF2B5EF4-FFF2-40B4-BE49-F238E27FC236}">
                <a16:creationId xmlns:a16="http://schemas.microsoft.com/office/drawing/2014/main" id="{C0A69E9E-B098-AE7B-90C8-2892039BDF51}"/>
              </a:ext>
            </a:extLst>
          </p:cNvPr>
          <p:cNvPicPr>
            <a:picLocks noChangeAspect="1"/>
          </p:cNvPicPr>
          <p:nvPr/>
        </p:nvPicPr>
        <p:blipFill>
          <a:blip r:embed="rId2"/>
          <a:stretch>
            <a:fillRect/>
          </a:stretch>
        </p:blipFill>
        <p:spPr>
          <a:xfrm>
            <a:off x="2518910" y="2245394"/>
            <a:ext cx="5323072" cy="2994783"/>
          </a:xfrm>
          <a:prstGeom prst="rect">
            <a:avLst/>
          </a:prstGeom>
        </p:spPr>
      </p:pic>
    </p:spTree>
    <p:extLst>
      <p:ext uri="{BB962C8B-B14F-4D97-AF65-F5344CB8AC3E}">
        <p14:creationId xmlns:p14="http://schemas.microsoft.com/office/powerpoint/2010/main" val="2087178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2C42-964D-A9D9-CF5B-5FA654D4B433}"/>
              </a:ext>
            </a:extLst>
          </p:cNvPr>
          <p:cNvSpPr>
            <a:spLocks noGrp="1"/>
          </p:cNvSpPr>
          <p:nvPr>
            <p:ph type="title"/>
          </p:nvPr>
        </p:nvSpPr>
        <p:spPr/>
        <p:txBody>
          <a:bodyPr/>
          <a:lstStyle/>
          <a:p>
            <a:r>
              <a:rPr lang="nl-NL"/>
              <a:t>Wie? Amnesty! </a:t>
            </a:r>
            <a:br>
              <a:rPr lang="nl-NL"/>
            </a:br>
            <a:br>
              <a:rPr lang="nl-NL"/>
            </a:br>
            <a:r>
              <a:rPr lang="nl-NL" b="0"/>
              <a:t>Een introductie van het werk van Amnesty International</a:t>
            </a:r>
            <a:endParaRPr lang="en-NL" b="0"/>
          </a:p>
        </p:txBody>
      </p:sp>
    </p:spTree>
    <p:extLst>
      <p:ext uri="{BB962C8B-B14F-4D97-AF65-F5344CB8AC3E}">
        <p14:creationId xmlns:p14="http://schemas.microsoft.com/office/powerpoint/2010/main" val="324846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E1FF32-34A5-0AE0-DDEF-B13AA66A1CDE}"/>
              </a:ext>
            </a:extLst>
          </p:cNvPr>
          <p:cNvSpPr>
            <a:spLocks noGrp="1"/>
          </p:cNvSpPr>
          <p:nvPr>
            <p:ph type="title"/>
          </p:nvPr>
        </p:nvSpPr>
        <p:spPr>
          <a:xfrm>
            <a:off x="3257674" y="1368257"/>
            <a:ext cx="5832000" cy="452432"/>
          </a:xfrm>
        </p:spPr>
        <p:txBody>
          <a:bodyPr/>
          <a:lstStyle/>
          <a:p>
            <a:r>
              <a:rPr lang="nl-NL">
                <a:latin typeface="Amnesty Trade Gothic" panose="020B0503040303020004" pitchFamily="34" charset="0"/>
              </a:rPr>
              <a:t>Een korte tijdlijn</a:t>
            </a:r>
            <a:endParaRPr lang="en-NL">
              <a:latin typeface="Amnesty Trade Gothic" panose="020B0503040303020004" pitchFamily="34" charset="0"/>
            </a:endParaRPr>
          </a:p>
        </p:txBody>
      </p:sp>
      <p:sp>
        <p:nvSpPr>
          <p:cNvPr id="9" name="Pijl: punthaak 8">
            <a:extLst>
              <a:ext uri="{FF2B5EF4-FFF2-40B4-BE49-F238E27FC236}">
                <a16:creationId xmlns:a16="http://schemas.microsoft.com/office/drawing/2014/main" id="{AB35D97E-C7BB-D0CD-A0BB-1A209373F023}"/>
              </a:ext>
            </a:extLst>
          </p:cNvPr>
          <p:cNvSpPr/>
          <p:nvPr/>
        </p:nvSpPr>
        <p:spPr>
          <a:xfrm>
            <a:off x="612830" y="2883329"/>
            <a:ext cx="2253620" cy="742950"/>
          </a:xfrm>
          <a:prstGeom prst="chevron">
            <a:avLst/>
          </a:prstGeom>
          <a:solidFill>
            <a:srgbClr val="EEC9FC"/>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sz="2400">
                <a:solidFill>
                  <a:schemeClr val="tx1"/>
                </a:solidFill>
                <a:latin typeface="Amnesty Trade Gothic"/>
              </a:rPr>
              <a:t>1939-1945 </a:t>
            </a:r>
          </a:p>
        </p:txBody>
      </p:sp>
      <p:sp>
        <p:nvSpPr>
          <p:cNvPr id="10" name="Pijl: punthaak 9">
            <a:extLst>
              <a:ext uri="{FF2B5EF4-FFF2-40B4-BE49-F238E27FC236}">
                <a16:creationId xmlns:a16="http://schemas.microsoft.com/office/drawing/2014/main" id="{D05A0EF4-3DEC-161C-8224-AD88C57C3532}"/>
              </a:ext>
            </a:extLst>
          </p:cNvPr>
          <p:cNvSpPr/>
          <p:nvPr/>
        </p:nvSpPr>
        <p:spPr>
          <a:xfrm>
            <a:off x="2646498" y="2873805"/>
            <a:ext cx="2344026" cy="742950"/>
          </a:xfrm>
          <a:prstGeom prst="chevron">
            <a:avLst/>
          </a:prstGeom>
          <a:solidFill>
            <a:srgbClr val="EEC9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a:solidFill>
                  <a:schemeClr val="tx1"/>
                </a:solidFill>
                <a:latin typeface="Amnesty Trade Gothic" panose="020B0503040303020004" pitchFamily="34" charset="0"/>
              </a:rPr>
              <a:t>Oktober 1945</a:t>
            </a:r>
          </a:p>
        </p:txBody>
      </p:sp>
      <p:sp>
        <p:nvSpPr>
          <p:cNvPr id="11" name="Pijl: punthaak 10">
            <a:extLst>
              <a:ext uri="{FF2B5EF4-FFF2-40B4-BE49-F238E27FC236}">
                <a16:creationId xmlns:a16="http://schemas.microsoft.com/office/drawing/2014/main" id="{C2BAE22F-87D1-191C-32B6-F4B721DC0045}"/>
              </a:ext>
            </a:extLst>
          </p:cNvPr>
          <p:cNvSpPr/>
          <p:nvPr/>
        </p:nvSpPr>
        <p:spPr>
          <a:xfrm>
            <a:off x="4777151" y="2870415"/>
            <a:ext cx="2382771" cy="730035"/>
          </a:xfrm>
          <a:prstGeom prst="chevron">
            <a:avLst/>
          </a:prstGeom>
          <a:solidFill>
            <a:srgbClr val="FFF2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a:solidFill>
                  <a:schemeClr val="tx1"/>
                </a:solidFill>
                <a:latin typeface="Amnesty Trade Gothic" panose="020B0503040303020004" pitchFamily="34" charset="0"/>
              </a:rPr>
              <a:t>December 1948</a:t>
            </a:r>
          </a:p>
        </p:txBody>
      </p:sp>
      <p:sp>
        <p:nvSpPr>
          <p:cNvPr id="12" name="Pijl: punthaak 11">
            <a:extLst>
              <a:ext uri="{FF2B5EF4-FFF2-40B4-BE49-F238E27FC236}">
                <a16:creationId xmlns:a16="http://schemas.microsoft.com/office/drawing/2014/main" id="{1B2DB953-FD76-BF92-B493-9864AADEB208}"/>
              </a:ext>
            </a:extLst>
          </p:cNvPr>
          <p:cNvSpPr/>
          <p:nvPr/>
        </p:nvSpPr>
        <p:spPr>
          <a:xfrm>
            <a:off x="6922942" y="2860244"/>
            <a:ext cx="2344024" cy="742950"/>
          </a:xfrm>
          <a:prstGeom prst="chevron">
            <a:avLst/>
          </a:prstGeom>
          <a:solidFill>
            <a:srgbClr val="FEB9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a:solidFill>
                  <a:schemeClr val="tx1"/>
                </a:solidFill>
                <a:latin typeface="Amnesty Trade Gothic" panose="020B0503040303020004" pitchFamily="34" charset="0"/>
              </a:rPr>
              <a:t>Juli</a:t>
            </a:r>
          </a:p>
          <a:p>
            <a:pPr algn="ctr"/>
            <a:r>
              <a:rPr lang="nl-NL" sz="2400">
                <a:solidFill>
                  <a:schemeClr val="tx1"/>
                </a:solidFill>
                <a:latin typeface="Amnesty Trade Gothic" panose="020B0503040303020004" pitchFamily="34" charset="0"/>
              </a:rPr>
              <a:t> 1961</a:t>
            </a:r>
          </a:p>
        </p:txBody>
      </p:sp>
      <p:sp>
        <p:nvSpPr>
          <p:cNvPr id="13" name="Pijl: punthaak 12">
            <a:extLst>
              <a:ext uri="{FF2B5EF4-FFF2-40B4-BE49-F238E27FC236}">
                <a16:creationId xmlns:a16="http://schemas.microsoft.com/office/drawing/2014/main" id="{70523047-BB6E-059D-711B-DAB27344CA2C}"/>
              </a:ext>
            </a:extLst>
          </p:cNvPr>
          <p:cNvSpPr/>
          <p:nvPr/>
        </p:nvSpPr>
        <p:spPr>
          <a:xfrm>
            <a:off x="9032901" y="2856888"/>
            <a:ext cx="2460256" cy="742950"/>
          </a:xfrm>
          <a:prstGeom prst="chevron">
            <a:avLst/>
          </a:prstGeom>
          <a:solidFill>
            <a:srgbClr val="FEB9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400">
                <a:solidFill>
                  <a:schemeClr val="tx1"/>
                </a:solidFill>
                <a:latin typeface="Amnesty Trade Gothic" panose="020B0503040303020004" pitchFamily="34" charset="0"/>
              </a:rPr>
              <a:t>November 1989</a:t>
            </a:r>
          </a:p>
        </p:txBody>
      </p:sp>
      <p:cxnSp>
        <p:nvCxnSpPr>
          <p:cNvPr id="16" name="Rechte verbindingslijn 15">
            <a:extLst>
              <a:ext uri="{FF2B5EF4-FFF2-40B4-BE49-F238E27FC236}">
                <a16:creationId xmlns:a16="http://schemas.microsoft.com/office/drawing/2014/main" id="{61127610-06C0-AA14-C91B-355AC0602992}"/>
              </a:ext>
            </a:extLst>
          </p:cNvPr>
          <p:cNvCxnSpPr>
            <a:cxnSpLocks/>
          </p:cNvCxnSpPr>
          <p:nvPr/>
        </p:nvCxnSpPr>
        <p:spPr>
          <a:xfrm>
            <a:off x="1466974" y="2161978"/>
            <a:ext cx="0" cy="655878"/>
          </a:xfrm>
          <a:prstGeom prst="line">
            <a:avLst/>
          </a:prstGeom>
          <a:ln w="50800" cap="rnd">
            <a:solidFill>
              <a:srgbClr val="EEC9FC"/>
            </a:solidFill>
            <a:prstDash val="sysDot"/>
            <a:round/>
          </a:ln>
        </p:spPr>
        <p:style>
          <a:lnRef idx="1">
            <a:schemeClr val="accent1"/>
          </a:lnRef>
          <a:fillRef idx="0">
            <a:schemeClr val="accent1"/>
          </a:fillRef>
          <a:effectRef idx="0">
            <a:schemeClr val="accent1"/>
          </a:effectRef>
          <a:fontRef idx="minor">
            <a:schemeClr val="tx1"/>
          </a:fontRef>
        </p:style>
      </p:cxnSp>
      <p:cxnSp>
        <p:nvCxnSpPr>
          <p:cNvPr id="22" name="Rechte verbindingslijn 21">
            <a:extLst>
              <a:ext uri="{FF2B5EF4-FFF2-40B4-BE49-F238E27FC236}">
                <a16:creationId xmlns:a16="http://schemas.microsoft.com/office/drawing/2014/main" id="{00653893-58AC-CEA1-AE03-DBE84747E621}"/>
              </a:ext>
            </a:extLst>
          </p:cNvPr>
          <p:cNvCxnSpPr>
            <a:cxnSpLocks/>
          </p:cNvCxnSpPr>
          <p:nvPr/>
        </p:nvCxnSpPr>
        <p:spPr>
          <a:xfrm>
            <a:off x="3714874" y="3701160"/>
            <a:ext cx="0" cy="1057275"/>
          </a:xfrm>
          <a:prstGeom prst="line">
            <a:avLst/>
          </a:prstGeom>
          <a:ln w="50800" cap="rnd">
            <a:solidFill>
              <a:srgbClr val="EEC9FC"/>
            </a:solidFill>
            <a:prstDash val="sysDot"/>
            <a:round/>
          </a:ln>
        </p:spPr>
        <p:style>
          <a:lnRef idx="1">
            <a:schemeClr val="accent1"/>
          </a:lnRef>
          <a:fillRef idx="0">
            <a:schemeClr val="accent1"/>
          </a:fillRef>
          <a:effectRef idx="0">
            <a:schemeClr val="accent1"/>
          </a:effectRef>
          <a:fontRef idx="minor">
            <a:schemeClr val="tx1"/>
          </a:fontRef>
        </p:style>
      </p:cxnSp>
      <p:cxnSp>
        <p:nvCxnSpPr>
          <p:cNvPr id="23" name="Rechte verbindingslijn 22">
            <a:extLst>
              <a:ext uri="{FF2B5EF4-FFF2-40B4-BE49-F238E27FC236}">
                <a16:creationId xmlns:a16="http://schemas.microsoft.com/office/drawing/2014/main" id="{6B29FE8E-3659-9E37-67C9-A5E0A8600C1C}"/>
              </a:ext>
            </a:extLst>
          </p:cNvPr>
          <p:cNvCxnSpPr>
            <a:cxnSpLocks/>
          </p:cNvCxnSpPr>
          <p:nvPr/>
        </p:nvCxnSpPr>
        <p:spPr>
          <a:xfrm>
            <a:off x="6038692" y="3720209"/>
            <a:ext cx="0" cy="1959629"/>
          </a:xfrm>
          <a:prstGeom prst="line">
            <a:avLst/>
          </a:prstGeom>
          <a:ln w="50800" cap="rnd">
            <a:solidFill>
              <a:srgbClr val="FFF205"/>
            </a:solidFill>
            <a:prstDash val="sysDot"/>
            <a:round/>
          </a:ln>
        </p:spPr>
        <p:style>
          <a:lnRef idx="1">
            <a:schemeClr val="accent1"/>
          </a:lnRef>
          <a:fillRef idx="0">
            <a:schemeClr val="accent1"/>
          </a:fillRef>
          <a:effectRef idx="0">
            <a:schemeClr val="accent1"/>
          </a:effectRef>
          <a:fontRef idx="minor">
            <a:schemeClr val="tx1"/>
          </a:fontRef>
        </p:style>
      </p:cxnSp>
      <p:cxnSp>
        <p:nvCxnSpPr>
          <p:cNvPr id="24" name="Rechte verbindingslijn 23">
            <a:extLst>
              <a:ext uri="{FF2B5EF4-FFF2-40B4-BE49-F238E27FC236}">
                <a16:creationId xmlns:a16="http://schemas.microsoft.com/office/drawing/2014/main" id="{C04DD196-B4C6-1C0B-7A22-B12D052BC83F}"/>
              </a:ext>
            </a:extLst>
          </p:cNvPr>
          <p:cNvCxnSpPr>
            <a:cxnSpLocks/>
          </p:cNvCxnSpPr>
          <p:nvPr/>
        </p:nvCxnSpPr>
        <p:spPr>
          <a:xfrm>
            <a:off x="8091396" y="3739955"/>
            <a:ext cx="0" cy="1057275"/>
          </a:xfrm>
          <a:prstGeom prst="line">
            <a:avLst/>
          </a:prstGeom>
          <a:ln w="50800" cap="rnd">
            <a:solidFill>
              <a:srgbClr val="FEB9A3"/>
            </a:solidFill>
            <a:prstDash val="sysDot"/>
            <a:round/>
          </a:ln>
        </p:spPr>
        <p:style>
          <a:lnRef idx="1">
            <a:schemeClr val="accent1"/>
          </a:lnRef>
          <a:fillRef idx="0">
            <a:schemeClr val="accent1"/>
          </a:fillRef>
          <a:effectRef idx="0">
            <a:schemeClr val="accent1"/>
          </a:effectRef>
          <a:fontRef idx="minor">
            <a:schemeClr val="tx1"/>
          </a:fontRef>
        </p:style>
      </p:cxnSp>
      <p:cxnSp>
        <p:nvCxnSpPr>
          <p:cNvPr id="25" name="Rechte verbindingslijn 24">
            <a:extLst>
              <a:ext uri="{FF2B5EF4-FFF2-40B4-BE49-F238E27FC236}">
                <a16:creationId xmlns:a16="http://schemas.microsoft.com/office/drawing/2014/main" id="{9813DFF8-D67E-43ED-B616-12B746541F62}"/>
              </a:ext>
            </a:extLst>
          </p:cNvPr>
          <p:cNvCxnSpPr>
            <a:cxnSpLocks/>
          </p:cNvCxnSpPr>
          <p:nvPr/>
        </p:nvCxnSpPr>
        <p:spPr>
          <a:xfrm>
            <a:off x="10167846" y="2219128"/>
            <a:ext cx="0" cy="655878"/>
          </a:xfrm>
          <a:prstGeom prst="line">
            <a:avLst/>
          </a:prstGeom>
          <a:ln w="50800" cap="rnd">
            <a:solidFill>
              <a:srgbClr val="FEB9A3"/>
            </a:solidFill>
            <a:prstDash val="sysDot"/>
            <a:round/>
          </a:ln>
        </p:spPr>
        <p:style>
          <a:lnRef idx="1">
            <a:schemeClr val="accent1"/>
          </a:lnRef>
          <a:fillRef idx="0">
            <a:schemeClr val="accent1"/>
          </a:fillRef>
          <a:effectRef idx="0">
            <a:schemeClr val="accent1"/>
          </a:effectRef>
          <a:fontRef idx="minor">
            <a:schemeClr val="tx1"/>
          </a:fontRef>
        </p:style>
      </p:cxnSp>
      <p:sp>
        <p:nvSpPr>
          <p:cNvPr id="26" name="Tekstvak 25">
            <a:extLst>
              <a:ext uri="{FF2B5EF4-FFF2-40B4-BE49-F238E27FC236}">
                <a16:creationId xmlns:a16="http://schemas.microsoft.com/office/drawing/2014/main" id="{BA9D2ED6-F218-6F3A-CAFC-E3B0234FEF67}"/>
              </a:ext>
            </a:extLst>
          </p:cNvPr>
          <p:cNvSpPr txBox="1"/>
          <p:nvPr/>
        </p:nvSpPr>
        <p:spPr>
          <a:xfrm>
            <a:off x="614453" y="1838587"/>
            <a:ext cx="2819400" cy="369332"/>
          </a:xfrm>
          <a:prstGeom prst="rect">
            <a:avLst/>
          </a:prstGeom>
          <a:noFill/>
        </p:spPr>
        <p:txBody>
          <a:bodyPr wrap="square" lIns="91440" tIns="45720" rIns="91440" bIns="45720" rtlCol="0" anchor="t">
            <a:spAutoFit/>
          </a:bodyPr>
          <a:lstStyle/>
          <a:p>
            <a:r>
              <a:rPr lang="nl-NL" b="1">
                <a:latin typeface="Amnesty Trade Gothic"/>
              </a:rPr>
              <a:t>Tweede Wereldoorlog</a:t>
            </a:r>
            <a:endParaRPr lang="nl-NL" b="1">
              <a:latin typeface="Amnesty Trade Gothic" panose="020B0503040303020004" pitchFamily="34" charset="0"/>
            </a:endParaRPr>
          </a:p>
        </p:txBody>
      </p:sp>
      <p:sp>
        <p:nvSpPr>
          <p:cNvPr id="27" name="Tekstvak 26">
            <a:extLst>
              <a:ext uri="{FF2B5EF4-FFF2-40B4-BE49-F238E27FC236}">
                <a16:creationId xmlns:a16="http://schemas.microsoft.com/office/drawing/2014/main" id="{1C3CFE39-D666-B11C-1D69-65D8DF57467D}"/>
              </a:ext>
            </a:extLst>
          </p:cNvPr>
          <p:cNvSpPr txBox="1"/>
          <p:nvPr/>
        </p:nvSpPr>
        <p:spPr>
          <a:xfrm>
            <a:off x="2820279" y="4720335"/>
            <a:ext cx="1904122" cy="923330"/>
          </a:xfrm>
          <a:prstGeom prst="rect">
            <a:avLst/>
          </a:prstGeom>
          <a:noFill/>
        </p:spPr>
        <p:txBody>
          <a:bodyPr wrap="square" rtlCol="0">
            <a:spAutoFit/>
          </a:bodyPr>
          <a:lstStyle/>
          <a:p>
            <a:r>
              <a:rPr lang="nl-NL" b="1">
                <a:latin typeface="Amnesty Trade Gothic" panose="020B0503040303020004" pitchFamily="34" charset="0"/>
              </a:rPr>
              <a:t>Oprichting van de Verenigde Naties</a:t>
            </a:r>
          </a:p>
        </p:txBody>
      </p:sp>
      <p:sp>
        <p:nvSpPr>
          <p:cNvPr id="29" name="Tekstvak 28">
            <a:extLst>
              <a:ext uri="{FF2B5EF4-FFF2-40B4-BE49-F238E27FC236}">
                <a16:creationId xmlns:a16="http://schemas.microsoft.com/office/drawing/2014/main" id="{56F84BEF-AD3D-ED5C-0CE0-F0D74BBBBC27}"/>
              </a:ext>
            </a:extLst>
          </p:cNvPr>
          <p:cNvSpPr txBox="1"/>
          <p:nvPr/>
        </p:nvSpPr>
        <p:spPr>
          <a:xfrm>
            <a:off x="4575897" y="5639900"/>
            <a:ext cx="2933700" cy="646331"/>
          </a:xfrm>
          <a:prstGeom prst="rect">
            <a:avLst/>
          </a:prstGeom>
          <a:noFill/>
        </p:spPr>
        <p:txBody>
          <a:bodyPr wrap="square" rtlCol="0">
            <a:spAutoFit/>
          </a:bodyPr>
          <a:lstStyle/>
          <a:p>
            <a:pPr algn="ctr"/>
            <a:r>
              <a:rPr lang="nl-NL" b="1">
                <a:latin typeface="Amnesty Trade Gothic" panose="020B0503040303020004" pitchFamily="34" charset="0"/>
              </a:rPr>
              <a:t>Universele Verklaring van de Rechten van de Mens</a:t>
            </a:r>
          </a:p>
        </p:txBody>
      </p:sp>
      <p:sp>
        <p:nvSpPr>
          <p:cNvPr id="32" name="Tekstvak 31">
            <a:extLst>
              <a:ext uri="{FF2B5EF4-FFF2-40B4-BE49-F238E27FC236}">
                <a16:creationId xmlns:a16="http://schemas.microsoft.com/office/drawing/2014/main" id="{C27BB78F-81B3-51C5-6139-E4B823581F5A}"/>
              </a:ext>
            </a:extLst>
          </p:cNvPr>
          <p:cNvSpPr txBox="1"/>
          <p:nvPr/>
        </p:nvSpPr>
        <p:spPr>
          <a:xfrm>
            <a:off x="6662646" y="4746620"/>
            <a:ext cx="2933699" cy="646331"/>
          </a:xfrm>
          <a:prstGeom prst="rect">
            <a:avLst/>
          </a:prstGeom>
          <a:noFill/>
        </p:spPr>
        <p:txBody>
          <a:bodyPr wrap="square" rtlCol="0">
            <a:spAutoFit/>
          </a:bodyPr>
          <a:lstStyle/>
          <a:p>
            <a:pPr algn="ctr"/>
            <a:r>
              <a:rPr lang="nl-NL" b="1">
                <a:latin typeface="Amnesty Trade Gothic" panose="020B0503040303020004" pitchFamily="34" charset="0"/>
              </a:rPr>
              <a:t>Oprichting</a:t>
            </a:r>
          </a:p>
          <a:p>
            <a:pPr algn="ctr"/>
            <a:r>
              <a:rPr lang="nl-NL" b="1">
                <a:latin typeface="Amnesty Trade Gothic" panose="020B0503040303020004" pitchFamily="34" charset="0"/>
              </a:rPr>
              <a:t>Amnesty International</a:t>
            </a:r>
          </a:p>
        </p:txBody>
      </p:sp>
      <p:sp>
        <p:nvSpPr>
          <p:cNvPr id="33" name="Tekstvak 32">
            <a:extLst>
              <a:ext uri="{FF2B5EF4-FFF2-40B4-BE49-F238E27FC236}">
                <a16:creationId xmlns:a16="http://schemas.microsoft.com/office/drawing/2014/main" id="{97B43061-9D23-90E0-22DC-A28AF6EC4C8D}"/>
              </a:ext>
            </a:extLst>
          </p:cNvPr>
          <p:cNvSpPr txBox="1"/>
          <p:nvPr/>
        </p:nvSpPr>
        <p:spPr>
          <a:xfrm>
            <a:off x="8995834" y="1851810"/>
            <a:ext cx="2344024" cy="369332"/>
          </a:xfrm>
          <a:prstGeom prst="rect">
            <a:avLst/>
          </a:prstGeom>
          <a:noFill/>
        </p:spPr>
        <p:txBody>
          <a:bodyPr wrap="square" rtlCol="0">
            <a:spAutoFit/>
          </a:bodyPr>
          <a:lstStyle/>
          <a:p>
            <a:r>
              <a:rPr lang="nl-NL" b="1">
                <a:latin typeface="Amnesty Trade Gothic" panose="020B0503040303020004" pitchFamily="34" charset="0"/>
              </a:rPr>
              <a:t>Kinderrechtenverdrag</a:t>
            </a:r>
          </a:p>
        </p:txBody>
      </p:sp>
    </p:spTree>
    <p:extLst>
      <p:ext uri="{BB962C8B-B14F-4D97-AF65-F5344CB8AC3E}">
        <p14:creationId xmlns:p14="http://schemas.microsoft.com/office/powerpoint/2010/main" val="213972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7981C5-95E8-655F-84B1-30D73BC17E82}"/>
              </a:ext>
            </a:extLst>
          </p:cNvPr>
          <p:cNvSpPr>
            <a:spLocks noGrp="1"/>
          </p:cNvSpPr>
          <p:nvPr>
            <p:ph idx="1"/>
          </p:nvPr>
        </p:nvSpPr>
        <p:spPr>
          <a:xfrm>
            <a:off x="3257674" y="2364722"/>
            <a:ext cx="7321934" cy="3315116"/>
          </a:xfrm>
        </p:spPr>
        <p:txBody>
          <a:bodyPr vert="horz" lIns="91440" tIns="45720" rIns="91440" bIns="45720" rtlCol="0" anchor="t">
            <a:normAutofit fontScale="70000" lnSpcReduction="20000"/>
          </a:bodyPr>
          <a:lstStyle/>
          <a:p>
            <a:r>
              <a:rPr lang="nl-NL">
                <a:latin typeface="Amnesty Trade Gothic"/>
              </a:rPr>
              <a:t>Amnesty komt op voor mensenrechten. Bijvoorbeeld door actievoeren, onderzoek doen en lesgeven over mensenrechten.</a:t>
            </a:r>
            <a:endParaRPr lang="en-US"/>
          </a:p>
          <a:p>
            <a:pPr marL="0" indent="0">
              <a:buNone/>
            </a:pPr>
            <a:endParaRPr lang="nl-NL"/>
          </a:p>
          <a:p>
            <a:r>
              <a:rPr lang="nl-NL">
                <a:latin typeface="Amnesty Trade Gothic"/>
              </a:rPr>
              <a:t>Bij Write for Rights laat je zien dat je de mensen voor wie je schrijft steunt.</a:t>
            </a:r>
          </a:p>
          <a:p>
            <a:pPr marL="0" indent="0">
              <a:buNone/>
            </a:pPr>
            <a:endParaRPr lang="nl-NL"/>
          </a:p>
          <a:p>
            <a:r>
              <a:rPr lang="nl-NL">
                <a:latin typeface="Amnesty Trade Gothic"/>
              </a:rPr>
              <a:t>De aandacht die we hiermee krijgen helpt de mensen voor wie we actievoeren vaak. Regeringen laten hen vrij of stoppen met mishandelen. Ook zorgt het ervoor dat de mensen voor wie we opkomen zich gesteund voelen en doorgaan met hun werk.</a:t>
            </a:r>
            <a:endParaRPr lang="en-NL">
              <a:latin typeface="Amnesty Trade Gothic"/>
            </a:endParaRPr>
          </a:p>
        </p:txBody>
      </p:sp>
      <p:sp>
        <p:nvSpPr>
          <p:cNvPr id="3" name="Title 2">
            <a:extLst>
              <a:ext uri="{FF2B5EF4-FFF2-40B4-BE49-F238E27FC236}">
                <a16:creationId xmlns:a16="http://schemas.microsoft.com/office/drawing/2014/main" id="{C9E1FF32-34A5-0AE0-DDEF-B13AA66A1CDE}"/>
              </a:ext>
            </a:extLst>
          </p:cNvPr>
          <p:cNvSpPr>
            <a:spLocks noGrp="1"/>
          </p:cNvSpPr>
          <p:nvPr>
            <p:ph type="title"/>
          </p:nvPr>
        </p:nvSpPr>
        <p:spPr/>
        <p:txBody>
          <a:bodyPr/>
          <a:lstStyle/>
          <a:p>
            <a:r>
              <a:rPr lang="nl-NL"/>
              <a:t>Wat doet Amnesty International?</a:t>
            </a:r>
            <a:endParaRPr lang="en-NL"/>
          </a:p>
        </p:txBody>
      </p:sp>
    </p:spTree>
    <p:extLst>
      <p:ext uri="{BB962C8B-B14F-4D97-AF65-F5344CB8AC3E}">
        <p14:creationId xmlns:p14="http://schemas.microsoft.com/office/powerpoint/2010/main" val="310472796"/>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NI39_Write for rights_Presentation_Educatie_2024" id="{62CDB59D-3773-4846-9A8B-D895EEF4D675}" vid="{714D7BB5-0644-8949-9EBE-27B3CF9F38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38e79af-97e9-467e-b691-fc96845a5065" xsi:nil="true"/>
    <lcf76f155ced4ddcb4097134ff3c332f xmlns="e3ef6810-5edc-4010-8ac5-5662b8b9199d">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1F06E9711FE5E419F4E1176E551A75A" ma:contentTypeVersion="18" ma:contentTypeDescription="Create a new document." ma:contentTypeScope="" ma:versionID="437c173754fc066fd3e8f8e1333d3805">
  <xsd:schema xmlns:xsd="http://www.w3.org/2001/XMLSchema" xmlns:xs="http://www.w3.org/2001/XMLSchema" xmlns:p="http://schemas.microsoft.com/office/2006/metadata/properties" xmlns:ns2="e3ef6810-5edc-4010-8ac5-5662b8b9199d" xmlns:ns3="bf249ecd-6919-40e3-99b7-13f982a6b9db" xmlns:ns4="138e79af-97e9-467e-b691-fc96845a5065" targetNamespace="http://schemas.microsoft.com/office/2006/metadata/properties" ma:root="true" ma:fieldsID="d2ccfbfff2c1d69faff35720a4352b93" ns2:_="" ns3:_="" ns4:_="">
    <xsd:import namespace="e3ef6810-5edc-4010-8ac5-5662b8b9199d"/>
    <xsd:import namespace="bf249ecd-6919-40e3-99b7-13f982a6b9db"/>
    <xsd:import namespace="138e79af-97e9-467e-b691-fc96845a50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ef6810-5edc-4010-8ac5-5662b8b919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98aaf55-db08-4835-90a1-c58ae7bb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249ecd-6919-40e3-99b7-13f982a6b9d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38e79af-97e9-467e-b691-fc96845a506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a8606193-9bce-4d81-a2d2-55b298fc90b5}" ma:internalName="TaxCatchAll" ma:showField="CatchAllData" ma:web="bf249ecd-6919-40e3-99b7-13f982a6b9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A72C33-BFF2-47DC-8FB9-6BB877B7C42B}">
  <ds:schemaRefs>
    <ds:schemaRef ds:uri="138e79af-97e9-467e-b691-fc96845a5065"/>
    <ds:schemaRef ds:uri="bf249ecd-6919-40e3-99b7-13f982a6b9db"/>
    <ds:schemaRef ds:uri="e3ef6810-5edc-4010-8ac5-5662b8b9199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3578631-21FA-4F60-9FAC-3C2BE7A52048}">
  <ds:schemaRefs>
    <ds:schemaRef ds:uri="http://schemas.microsoft.com/sharepoint/v3/contenttype/forms"/>
  </ds:schemaRefs>
</ds:datastoreItem>
</file>

<file path=customXml/itemProps3.xml><?xml version="1.0" encoding="utf-8"?>
<ds:datastoreItem xmlns:ds="http://schemas.openxmlformats.org/officeDocument/2006/customXml" ds:itemID="{A81AA223-9F2B-494C-BD90-1DA242C442C8}">
  <ds:schemaRefs>
    <ds:schemaRef ds:uri="138e79af-97e9-467e-b691-fc96845a5065"/>
    <ds:schemaRef ds:uri="bf249ecd-6919-40e3-99b7-13f982a6b9db"/>
    <ds:schemaRef ds:uri="e3ef6810-5edc-4010-8ac5-5662b8b9199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ab085100-56a4-4662-94ad-723e9994b959}" enabled="1" method="Standard" siteId="{c2dbf829-378d-44c1-b47a-1c043924ddf3}" removed="0"/>
</clbl:labelList>
</file>

<file path=docProps/app.xml><?xml version="1.0" encoding="utf-8"?>
<Properties xmlns="http://schemas.openxmlformats.org/officeDocument/2006/extended-properties" xmlns:vt="http://schemas.openxmlformats.org/officeDocument/2006/docPropsVTypes">
  <Template>VO en MBO  AMNI46_Write for rights_Presentation_Educatie_2024_Template</Template>
  <Application>Microsoft Office PowerPoint</Application>
  <PresentationFormat>Widescreen</PresentationFormat>
  <Slides>50</Slides>
  <Notes>23</Notes>
  <HiddenSlides>0</HiddenSlide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Kantoorthema</vt:lpstr>
      <vt:lpstr>PowerPoint Presentation</vt:lpstr>
      <vt:lpstr>Inhoud van de les</vt:lpstr>
      <vt:lpstr>De Power van Post!</vt:lpstr>
      <vt:lpstr>PowerPoint Presentation</vt:lpstr>
      <vt:lpstr>Vorig jaar werd er voor Rita geschreven met Write for Rights</vt:lpstr>
      <vt:lpstr>PowerPoint Presentation</vt:lpstr>
      <vt:lpstr>Wie? Amnesty!   Een introductie van het werk van Amnesty International</vt:lpstr>
      <vt:lpstr>Een korte tijdlijn</vt:lpstr>
      <vt:lpstr>Wat doet Amnesty International?</vt:lpstr>
      <vt:lpstr>Amnesty Actief  </vt:lpstr>
      <vt:lpstr>Mensenrechten gelden voor iedereen, altijd en overal.  Wat bedoelen we precies met een recht?</vt:lpstr>
      <vt:lpstr>Naast rechten heb je ook plichten. Rechten zijn er om je te beschermen, plichten vertellen waar we ons aan moeten houden. </vt:lpstr>
      <vt:lpstr>Naast rechten heb je ook plichten. Rechten zijn er om je te beschermen, plichten vertellen waar we ons aan moeten houden. </vt:lpstr>
      <vt:lpstr>Naast rechten heb je ook plichten. Rechten zijn er om je te beschermen, plichten vertellen waar we ons aan moeten houden. </vt:lpstr>
      <vt:lpstr>Naast rechten heb je ook plichten. Rechten zijn er om je te beschermen, plichten vertellen waar we ons aan moeten houden. </vt:lpstr>
      <vt:lpstr>Naast rechten heb je ook plichten. Rechten zijn er om je te beschermen, plichten vertellen waar we ons aan moeten houden. </vt:lpstr>
      <vt:lpstr>Naast mensenrechten zijn er ook speciale kinderrechten. Mensenrechten gelden voor iedereen, maar kinderrechten zijn bedacht omdat kinderen extra bescherming nodig hebben.</vt:lpstr>
      <vt:lpstr>Bij Amnesty International werken mensen die er samen voor willen zorgen dat mensenrechten en kinderrechten worden nageleefd.</vt:lpstr>
      <vt:lpstr>Vul in onderstaand verhaal de juiste woorden in en kom te weten voor wat en wie Amnesty actievoert</vt:lpstr>
      <vt:lpstr>Vul in onderstaand verhaal de juiste woorden in om meer te weten te komen over voor wat en wie Amnesty actievoert</vt:lpstr>
      <vt:lpstr>Vul in onderstaand verhaal de juiste woorden in om meer te weten te komen over voor wat en wie Amnesty actievoert</vt:lpstr>
      <vt:lpstr>Vul in onderstaand verhaal de juiste woorden in om meer te weten te komen over voor wat en wie Amnesty actievoert</vt:lpstr>
      <vt:lpstr>Vul in onderstaand verhaal de juiste woorden in om meer te weten te komen over voor wat en wie Amnesty actievoert</vt:lpstr>
      <vt:lpstr>Vul in onderstaand verhaal de juiste woorden in om meer te weten te komen over voor wat en wie Amnesty actievoert</vt:lpstr>
      <vt:lpstr>Met zoveel mensenrechten moeten er wel rechten zijn die belangrijker zijn dan andere, toch?</vt:lpstr>
      <vt:lpstr>App? Mail? Brief!  Hoe schrijf je eigenlijk een goede brief?</vt:lpstr>
      <vt:lpstr>Stap 1: Plaats en datum</vt:lpstr>
      <vt:lpstr>Stap 2: Aanhef   Stap 3: Inhoud</vt:lpstr>
      <vt:lpstr>Stap 4: Afsluiting  Stap 5: Je naam</vt:lpstr>
      <vt:lpstr>Adres schrijven</vt:lpstr>
      <vt:lpstr>My Right! You Write?  Voor wie gaan we dit jaar schrijven?</vt:lpstr>
      <vt:lpstr>OQBA HASHAD</vt:lpstr>
      <vt:lpstr>OQBA HASHAD</vt:lpstr>
      <vt:lpstr>PowerPoint Presentation</vt:lpstr>
      <vt:lpstr>KYUNG SEOK PARK</vt:lpstr>
      <vt:lpstr>KYUNG SEOK PARK</vt:lpstr>
      <vt:lpstr>PowerPoint Presentation</vt:lpstr>
      <vt:lpstr>MANAHEL AL-OTAIBI</vt:lpstr>
      <vt:lpstr>MANAHEL AL-OTAIBI</vt:lpstr>
      <vt:lpstr>PowerPoint Presentation</vt:lpstr>
      <vt:lpstr>JOEL PAREDES</vt:lpstr>
      <vt:lpstr>JOEL PAREDES</vt:lpstr>
      <vt:lpstr>PowerPoint Presentation</vt:lpstr>
      <vt:lpstr>DE WET’SUWET’EN</vt:lpstr>
      <vt:lpstr>DE WET’SUWET’EN</vt:lpstr>
      <vt:lpstr>PowerPoint Presentation</vt:lpstr>
      <vt:lpstr>Pen? Papier? Schrijf!  Start met schrijven</vt:lpstr>
      <vt:lpstr>Voor wie wil jij schrijven?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Anabelle van den Brink</dc:creator>
  <cp:revision>12</cp:revision>
  <dcterms:created xsi:type="dcterms:W3CDTF">2024-09-26T11:25:23Z</dcterms:created>
  <dcterms:modified xsi:type="dcterms:W3CDTF">2024-10-31T16:02:55Z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0x010100B1F06E9711FE5E419F4E1176E551A75A</vt:lpwstr>
  </property>
  <property fmtid="{D5CDD505-2E9C-101B-9397-08002B2CF9AE}" pid="3" name="MediaServiceImageTags">
    <vt:lpwstr/>
  </property>
</Properties>
</file>